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82" r:id="rId3"/>
    <p:sldId id="285" r:id="rId4"/>
    <p:sldId id="286" r:id="rId5"/>
    <p:sldId id="287" r:id="rId6"/>
    <p:sldId id="289" r:id="rId7"/>
    <p:sldId id="291" r:id="rId8"/>
    <p:sldId id="293" r:id="rId9"/>
    <p:sldId id="304" r:id="rId10"/>
    <p:sldId id="295" r:id="rId11"/>
    <p:sldId id="296" r:id="rId12"/>
    <p:sldId id="297" r:id="rId13"/>
    <p:sldId id="298" r:id="rId14"/>
    <p:sldId id="299" r:id="rId15"/>
    <p:sldId id="300" r:id="rId16"/>
    <p:sldId id="259" r:id="rId17"/>
    <p:sldId id="301" r:id="rId18"/>
    <p:sldId id="303" r:id="rId19"/>
    <p:sldId id="257" r:id="rId20"/>
    <p:sldId id="262" r:id="rId21"/>
    <p:sldId id="307" r:id="rId22"/>
    <p:sldId id="263" r:id="rId23"/>
    <p:sldId id="264" r:id="rId24"/>
    <p:sldId id="308" r:id="rId25"/>
    <p:sldId id="265" r:id="rId26"/>
    <p:sldId id="266" r:id="rId27"/>
    <p:sldId id="267" r:id="rId28"/>
    <p:sldId id="268" r:id="rId29"/>
    <p:sldId id="269" r:id="rId30"/>
    <p:sldId id="270" r:id="rId31"/>
    <p:sldId id="275" r:id="rId32"/>
    <p:sldId id="279" r:id="rId33"/>
    <p:sldId id="316" r:id="rId34"/>
    <p:sldId id="310" r:id="rId35"/>
    <p:sldId id="312" r:id="rId36"/>
    <p:sldId id="314" r:id="rId37"/>
    <p:sldId id="315" r:id="rId38"/>
    <p:sldId id="313" r:id="rId39"/>
    <p:sldId id="311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780" autoAdjust="0"/>
    <p:restoredTop sz="94660"/>
  </p:normalViewPr>
  <p:slideViewPr>
    <p:cSldViewPr>
      <p:cViewPr varScale="1">
        <p:scale>
          <a:sx n="45" d="100"/>
          <a:sy n="45" d="100"/>
        </p:scale>
        <p:origin x="-6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DDC4A-2585-440B-A66F-5AB6C0C2D9A8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FC169-06E5-4463-83F9-D55406FF1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Ovo</a:t>
            </a:r>
            <a:r>
              <a:rPr lang="en-US" dirty="0" smtClean="0"/>
              <a:t> je </a:t>
            </a:r>
            <a:r>
              <a:rPr lang="en-US" dirty="0" err="1" smtClean="0"/>
              <a:t>spomenik</a:t>
            </a:r>
            <a:r>
              <a:rPr lang="en-US" dirty="0" smtClean="0"/>
              <a:t> </a:t>
            </a:r>
            <a:r>
              <a:rPr lang="en-US" dirty="0" err="1" smtClean="0"/>
              <a:t>nalazi</a:t>
            </a:r>
            <a:r>
              <a:rPr lang="en-US" dirty="0" smtClean="0"/>
              <a:t> se </a:t>
            </a:r>
            <a:r>
              <a:rPr lang="en-US" dirty="0" err="1" smtClean="0"/>
              <a:t>danas</a:t>
            </a:r>
            <a:r>
              <a:rPr lang="en-US" dirty="0" smtClean="0"/>
              <a:t> </a:t>
            </a:r>
            <a:r>
              <a:rPr lang="en-US" dirty="0" err="1" smtClean="0"/>
              <a:t>ispred</a:t>
            </a:r>
            <a:r>
              <a:rPr lang="en-US" dirty="0" smtClean="0"/>
              <a:t> </a:t>
            </a:r>
            <a:r>
              <a:rPr lang="en-US" dirty="0" err="1" smtClean="0"/>
              <a:t>Uprave</a:t>
            </a:r>
            <a:r>
              <a:rPr lang="en-US" dirty="0" smtClean="0"/>
              <a:t> </a:t>
            </a:r>
            <a:r>
              <a:rPr lang="en-US" dirty="0" err="1" smtClean="0"/>
              <a:t>Vojne</a:t>
            </a:r>
            <a:r>
              <a:rPr lang="en-US" dirty="0" smtClean="0"/>
              <a:t> </a:t>
            </a:r>
            <a:r>
              <a:rPr lang="en-US" dirty="0" err="1" smtClean="0"/>
              <a:t>bolnice</a:t>
            </a:r>
            <a:r>
              <a:rPr lang="en-US" dirty="0" smtClean="0"/>
              <a:t> u </a:t>
            </a:r>
            <a:r>
              <a:rPr lang="en-US" dirty="0" err="1" smtClean="0"/>
              <a:t>Nišu</a:t>
            </a:r>
            <a:r>
              <a:rPr lang="en-US" dirty="0" smtClean="0"/>
              <a:t>. </a:t>
            </a:r>
            <a:r>
              <a:rPr lang="en-US" dirty="0" err="1" smtClean="0"/>
              <a:t>Jedinstven</a:t>
            </a:r>
            <a:r>
              <a:rPr lang="en-US" dirty="0" smtClean="0"/>
              <a:t> je </a:t>
            </a:r>
            <a:r>
              <a:rPr lang="en-US" dirty="0" err="1" smtClean="0"/>
              <a:t>jer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lekari</a:t>
            </a:r>
            <a:r>
              <a:rPr lang="en-US" dirty="0" smtClean="0"/>
              <a:t> </a:t>
            </a:r>
            <a:r>
              <a:rPr lang="en-US" dirty="0" err="1" smtClean="0"/>
              <a:t>Bolnice</a:t>
            </a:r>
            <a:r>
              <a:rPr lang="en-US" dirty="0" smtClean="0"/>
              <a:t> </a:t>
            </a:r>
            <a:r>
              <a:rPr lang="en-US" dirty="0" err="1" smtClean="0"/>
              <a:t>Moravske</a:t>
            </a:r>
            <a:r>
              <a:rPr lang="en-US" dirty="0" smtClean="0"/>
              <a:t> </a:t>
            </a:r>
            <a:r>
              <a:rPr lang="en-US" dirty="0" err="1" smtClean="0"/>
              <a:t>Banovine</a:t>
            </a:r>
            <a:r>
              <a:rPr lang="en-US" dirty="0" smtClean="0"/>
              <a:t> </a:t>
            </a:r>
            <a:r>
              <a:rPr lang="en-US" dirty="0" err="1" smtClean="0"/>
              <a:t>podigli</a:t>
            </a:r>
            <a:r>
              <a:rPr lang="en-US" dirty="0" smtClean="0"/>
              <a:t> </a:t>
            </a:r>
            <a:r>
              <a:rPr lang="en-US" dirty="0" err="1" smtClean="0"/>
              <a:t>svim</a:t>
            </a:r>
            <a:r>
              <a:rPr lang="en-US" dirty="0" smtClean="0"/>
              <a:t> </a:t>
            </a:r>
            <a:r>
              <a:rPr lang="en-US" dirty="0" err="1" smtClean="0"/>
              <a:t>pacijentima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umrli</a:t>
            </a:r>
            <a:r>
              <a:rPr lang="en-US" dirty="0" smtClean="0"/>
              <a:t> u </a:t>
            </a:r>
            <a:r>
              <a:rPr lang="en-US" dirty="0" err="1" smtClean="0"/>
              <a:t>ovoj</a:t>
            </a:r>
            <a:r>
              <a:rPr lang="en-US" dirty="0" smtClean="0"/>
              <a:t> </a:t>
            </a:r>
            <a:r>
              <a:rPr lang="en-US" dirty="0" err="1" smtClean="0"/>
              <a:t>ustanovi</a:t>
            </a:r>
            <a:r>
              <a:rPr lang="en-US" dirty="0" smtClean="0"/>
              <a:t> </a:t>
            </a:r>
            <a:r>
              <a:rPr lang="en-US" dirty="0" err="1" smtClean="0"/>
              <a:t>tokom</a:t>
            </a:r>
            <a:r>
              <a:rPr lang="en-US" dirty="0" smtClean="0"/>
              <a:t> </a:t>
            </a:r>
            <a:r>
              <a:rPr lang="en-US" dirty="0" err="1" smtClean="0"/>
              <a:t>epidemije</a:t>
            </a:r>
            <a:r>
              <a:rPr lang="en-US" dirty="0" smtClean="0"/>
              <a:t> </a:t>
            </a:r>
            <a:r>
              <a:rPr lang="en-US" dirty="0" err="1" smtClean="0"/>
              <a:t>pegavog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tifusa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FC169-06E5-4463-83F9-D55406FF1EF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Prvi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umetnici</a:t>
            </a:r>
            <a:r>
              <a:rPr lang="en-US" dirty="0" smtClean="0"/>
              <a:t> </a:t>
            </a:r>
            <a:r>
              <a:rPr lang="en-US" dirty="0" err="1" smtClean="0"/>
              <a:t>progovorili</a:t>
            </a:r>
            <a:r>
              <a:rPr lang="en-US" dirty="0" smtClean="0"/>
              <a:t> o </a:t>
            </a:r>
            <a:r>
              <a:rPr lang="en-US" dirty="0" err="1" smtClean="0"/>
              <a:t>velikom</a:t>
            </a:r>
            <a:r>
              <a:rPr lang="en-US" dirty="0" smtClean="0"/>
              <a:t> </a:t>
            </a:r>
            <a:r>
              <a:rPr lang="en-US" dirty="0" err="1" smtClean="0"/>
              <a:t>stradanju</a:t>
            </a:r>
            <a:r>
              <a:rPr lang="en-US" dirty="0" smtClean="0"/>
              <a:t> </a:t>
            </a:r>
            <a:r>
              <a:rPr lang="en-US" dirty="0" err="1" smtClean="0"/>
              <a:t>srpskog</a:t>
            </a:r>
            <a:r>
              <a:rPr lang="en-US" dirty="0" smtClean="0"/>
              <a:t> </a:t>
            </a:r>
            <a:r>
              <a:rPr lang="en-US" dirty="0" err="1" smtClean="0"/>
              <a:t>naroda</a:t>
            </a:r>
            <a:r>
              <a:rPr lang="en-US" dirty="0" smtClean="0"/>
              <a:t> u I </a:t>
            </a:r>
            <a:r>
              <a:rPr lang="en-US" dirty="0" err="1" smtClean="0"/>
              <a:t>svetskom</a:t>
            </a:r>
            <a:r>
              <a:rPr lang="en-US" dirty="0" smtClean="0"/>
              <a:t> </a:t>
            </a:r>
            <a:r>
              <a:rPr lang="en-US" dirty="0" err="1" smtClean="0"/>
              <a:t>ratu</a:t>
            </a:r>
            <a:r>
              <a:rPr lang="en-US" dirty="0" smtClean="0"/>
              <a:t>. </a:t>
            </a:r>
            <a:r>
              <a:rPr lang="en-US" dirty="0" err="1" smtClean="0"/>
              <a:t>Dobrica</a:t>
            </a:r>
            <a:r>
              <a:rPr lang="en-US" dirty="0" smtClean="0"/>
              <a:t> </a:t>
            </a:r>
            <a:r>
              <a:rPr lang="en-US" dirty="0" err="1" smtClean="0"/>
              <a:t>Ćosić</a:t>
            </a:r>
            <a:r>
              <a:rPr lang="en-US" dirty="0" smtClean="0"/>
              <a:t>, </a:t>
            </a:r>
            <a:r>
              <a:rPr lang="en-US" dirty="0" err="1" smtClean="0"/>
              <a:t>značajan</a:t>
            </a:r>
            <a:r>
              <a:rPr lang="en-US" dirty="0" smtClean="0"/>
              <a:t> </a:t>
            </a:r>
            <a:r>
              <a:rPr lang="en-US" dirty="0" err="1" smtClean="0"/>
              <a:t>doprinos</a:t>
            </a:r>
            <a:r>
              <a:rPr lang="en-US" dirty="0" smtClean="0"/>
              <a:t> </a:t>
            </a:r>
            <a:r>
              <a:rPr lang="en-US" dirty="0" err="1" smtClean="0"/>
              <a:t>vojvode</a:t>
            </a:r>
            <a:r>
              <a:rPr lang="en-US" dirty="0" smtClean="0"/>
              <a:t> </a:t>
            </a:r>
            <a:r>
              <a:rPr lang="en-US" dirty="0" err="1" smtClean="0"/>
              <a:t>Živojina</a:t>
            </a:r>
            <a:r>
              <a:rPr lang="en-US" dirty="0" smtClean="0"/>
              <a:t> </a:t>
            </a:r>
            <a:r>
              <a:rPr lang="en-US" dirty="0" err="1" smtClean="0"/>
              <a:t>Mišića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stratega</a:t>
            </a:r>
            <a:r>
              <a:rPr lang="en-US" baseline="0" dirty="0" smtClean="0"/>
              <a:t> I </a:t>
            </a:r>
            <a:r>
              <a:rPr lang="en-US" baseline="0" dirty="0" err="1" smtClean="0"/>
              <a:t>osobe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poverenja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arčibald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rajs</a:t>
            </a:r>
            <a:r>
              <a:rPr lang="en-US" baseline="0" dirty="0" smtClean="0"/>
              <a:t>- </a:t>
            </a:r>
            <a:r>
              <a:rPr lang="en-US" baseline="0" dirty="0" err="1" smtClean="0"/>
              <a:t>kriminolog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zahvaljujući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njegovim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novinskim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člancima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fotografijama</a:t>
            </a:r>
            <a:r>
              <a:rPr lang="en-US" baseline="0" dirty="0" smtClean="0"/>
              <a:t> I </a:t>
            </a:r>
            <a:r>
              <a:rPr lang="en-US" baseline="0" dirty="0" err="1" smtClean="0"/>
              <a:t>knjigama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svet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saznao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velike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žrtve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srpskog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civilnog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stanovništva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posavini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podrinju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bitke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Ceru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Kolubarske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bitke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Fotografije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Milunke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Savić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koja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javila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dobrovoljac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</a:t>
            </a:r>
            <a:r>
              <a:rPr lang="en-US" baseline="0" dirty="0" smtClean="0"/>
              <a:t> bi </a:t>
            </a:r>
            <a:r>
              <a:rPr lang="en-US" baseline="0" dirty="0" err="1" smtClean="0"/>
              <a:t>bila</a:t>
            </a:r>
            <a:r>
              <a:rPr lang="en-US" baseline="0" dirty="0" smtClean="0"/>
              <a:t> pored </a:t>
            </a:r>
            <a:r>
              <a:rPr lang="en-US" baseline="0" dirty="0" err="1" smtClean="0"/>
              <a:t>brata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koji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mobilisan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Preživela</a:t>
            </a:r>
            <a:r>
              <a:rPr lang="en-US" baseline="0" dirty="0" smtClean="0"/>
              <a:t> rat, </a:t>
            </a:r>
            <a:r>
              <a:rPr lang="en-US" baseline="0" dirty="0" err="1" smtClean="0"/>
              <a:t>živela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teško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Srbiji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iako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bila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nosilac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najvećih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srpskih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odlikovanja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iskazanu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hrabrost</a:t>
            </a:r>
            <a:r>
              <a:rPr lang="en-US" baseline="0" dirty="0" smtClean="0"/>
              <a:t> I </a:t>
            </a:r>
            <a:r>
              <a:rPr lang="en-US" baseline="0" dirty="0" err="1" smtClean="0"/>
              <a:t>Lrgije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časti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Najbolje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radno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mesto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joj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čistačica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Narodnoj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biblioteci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Beogradu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Ostavila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potomke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Nadežda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Petroić-velika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slikarka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dobrovoljac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Balkanskim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ratovima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bolničarka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Preminula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Valjevskoj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bolnici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pegavog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tifusa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FC169-06E5-4463-83F9-D55406FF1EF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Nicolle je </a:t>
            </a:r>
            <a:r>
              <a:rPr lang="en-US" dirty="0" err="1" smtClean="0"/>
              <a:t>sam</a:t>
            </a:r>
            <a:r>
              <a:rPr lang="en-US" dirty="0" smtClean="0"/>
              <a:t> </a:t>
            </a:r>
            <a:r>
              <a:rPr lang="en-US" dirty="0" err="1" smtClean="0"/>
              <a:t>sebe</a:t>
            </a:r>
            <a:r>
              <a:rPr lang="en-US" dirty="0" smtClean="0"/>
              <a:t> </a:t>
            </a:r>
            <a:r>
              <a:rPr lang="en-US" dirty="0" err="1" smtClean="0"/>
              <a:t>zarazio</a:t>
            </a:r>
            <a:r>
              <a:rPr lang="en-US" dirty="0" smtClean="0"/>
              <a:t> </a:t>
            </a:r>
            <a:r>
              <a:rPr lang="en-US" dirty="0" err="1" smtClean="0"/>
              <a:t>pegavim</a:t>
            </a:r>
            <a:r>
              <a:rPr lang="en-US" dirty="0" smtClean="0"/>
              <a:t> </a:t>
            </a:r>
            <a:r>
              <a:rPr lang="en-US" dirty="0" err="1" smtClean="0"/>
              <a:t>tifusom</a:t>
            </a:r>
            <a:r>
              <a:rPr lang="en-US" dirty="0" smtClean="0"/>
              <a:t>, </a:t>
            </a:r>
            <a:r>
              <a:rPr lang="en-US" dirty="0" err="1" smtClean="0"/>
              <a:t>tako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obolelog</a:t>
            </a:r>
            <a:r>
              <a:rPr lang="en-US" dirty="0" smtClean="0"/>
              <a:t> </a:t>
            </a:r>
            <a:r>
              <a:rPr lang="en-US" dirty="0" err="1" smtClean="0"/>
              <a:t>vojnika</a:t>
            </a:r>
            <a:r>
              <a:rPr lang="en-US" dirty="0" smtClean="0"/>
              <a:t> </a:t>
            </a:r>
            <a:r>
              <a:rPr lang="en-US" dirty="0" err="1" smtClean="0"/>
              <a:t>uzeo</a:t>
            </a:r>
            <a:r>
              <a:rPr lang="en-US" dirty="0" smtClean="0"/>
              <a:t> </a:t>
            </a:r>
            <a:r>
              <a:rPr lang="en-US" dirty="0" err="1" smtClean="0"/>
              <a:t>jednu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vaš</a:t>
            </a:r>
            <a:r>
              <a:rPr lang="en-US" baseline="0" dirty="0" smtClean="0"/>
              <a:t> I </a:t>
            </a:r>
            <a:r>
              <a:rPr lang="en-US" baseline="0" dirty="0" err="1" smtClean="0"/>
              <a:t>stavio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sebi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rukav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kako</a:t>
            </a:r>
            <a:r>
              <a:rPr lang="en-US" baseline="0" dirty="0" smtClean="0"/>
              <a:t> bi </a:t>
            </a:r>
            <a:r>
              <a:rPr lang="en-US" baseline="0" dirty="0" err="1" smtClean="0"/>
              <a:t>uverio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kolege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značaj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telesnih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vaši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prenosu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uzročnika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pegavog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tifusa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FC169-06E5-4463-83F9-D55406FF1EF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Howard</a:t>
            </a:r>
            <a:r>
              <a:rPr lang="en-US" baseline="0" dirty="0" smtClean="0"/>
              <a:t> t. Ricketts </a:t>
            </a:r>
            <a:r>
              <a:rPr lang="en-US" baseline="0" dirty="0" err="1" smtClean="0"/>
              <a:t>preminuo</a:t>
            </a:r>
            <a:r>
              <a:rPr lang="en-US" baseline="0" dirty="0" smtClean="0"/>
              <a:t> u 39. </a:t>
            </a:r>
            <a:r>
              <a:rPr lang="en-US" baseline="0" dirty="0" err="1" smtClean="0"/>
              <a:t>godii</a:t>
            </a:r>
            <a:r>
              <a:rPr lang="en-US" baseline="0" dirty="0" smtClean="0"/>
              <a:t> u SAD. </a:t>
            </a:r>
            <a:r>
              <a:rPr lang="en-US" baseline="0" dirty="0" err="1" smtClean="0"/>
              <a:t>Inficirao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obilazeći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endemska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područja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dolini</a:t>
            </a:r>
            <a:r>
              <a:rPr lang="en-US" baseline="0" dirty="0" smtClean="0"/>
              <a:t>  </a:t>
            </a:r>
            <a:r>
              <a:rPr lang="en-US" baseline="0" dirty="0" err="1" smtClean="0"/>
              <a:t>Stenovitih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planina</a:t>
            </a:r>
            <a:r>
              <a:rPr lang="en-US" baseline="0" dirty="0" smtClean="0"/>
              <a:t>. I </a:t>
            </a:r>
            <a:r>
              <a:rPr lang="en-US" baseline="0" dirty="0" err="1" smtClean="0"/>
              <a:t>danas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javljaju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pojedinačni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slučajevi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rikecijalnih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boginja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Stanislav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Provacek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preminuo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pegavog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tifusa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lečeći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vojnike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Poljskoj</a:t>
            </a:r>
            <a:r>
              <a:rPr lang="en-US" baseline="0" dirty="0" smtClean="0"/>
              <a:t>. Po </a:t>
            </a:r>
            <a:r>
              <a:rPr lang="en-US" baseline="0" dirty="0" err="1" smtClean="0"/>
              <a:t>njemu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infektivni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agens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rikecija</a:t>
            </a:r>
            <a:r>
              <a:rPr lang="en-US" baseline="0" dirty="0" smtClean="0"/>
              <a:t> –</a:t>
            </a:r>
            <a:r>
              <a:rPr lang="en-US" baseline="0" dirty="0" err="1" smtClean="0"/>
              <a:t>nazvana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Rikecija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Provaceki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Svi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koji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najviše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doprineli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otkrivanju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osnovnih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epidemioloških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karakteristika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pegavog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tifusa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preminuli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poznavali</a:t>
            </a:r>
            <a:r>
              <a:rPr lang="en-US" baseline="0" dirty="0" smtClean="0"/>
              <a:t> mere </a:t>
            </a:r>
            <a:r>
              <a:rPr lang="en-US" baseline="0" dirty="0" err="1" smtClean="0"/>
              <a:t>zaštite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FC169-06E5-4463-83F9-D55406FF1EF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 </a:t>
            </a:r>
            <a:r>
              <a:rPr lang="en-US" dirty="0" err="1" smtClean="0"/>
              <a:t>slajdovima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slike</a:t>
            </a:r>
            <a:r>
              <a:rPr lang="en-US" dirty="0" smtClean="0"/>
              <a:t> </a:t>
            </a:r>
            <a:r>
              <a:rPr lang="en-US" dirty="0" err="1" smtClean="0"/>
              <a:t>Nadežde</a:t>
            </a:r>
            <a:r>
              <a:rPr lang="en-US" dirty="0" smtClean="0"/>
              <a:t> </a:t>
            </a:r>
            <a:r>
              <a:rPr lang="en-US" dirty="0" err="1" smtClean="0"/>
              <a:t>Petrović</a:t>
            </a:r>
            <a:r>
              <a:rPr lang="en-US" dirty="0" smtClean="0"/>
              <a:t> 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kada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već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razbolela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pegavog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tifusa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Valjevu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FC169-06E5-4463-83F9-D55406FF1EF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Osoblje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ispred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bolnice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Valjevu</a:t>
            </a:r>
            <a:r>
              <a:rPr lang="en-US" baseline="0" dirty="0" smtClean="0"/>
              <a:t> I </a:t>
            </a:r>
            <a:r>
              <a:rPr lang="en-US" baseline="0" dirty="0" err="1" smtClean="0"/>
              <a:t>Nadežda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Petrović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Plakati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najavu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predstave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Valjevska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bolnica-Niško</a:t>
            </a:r>
            <a:r>
              <a:rPr lang="en-US" baseline="0" dirty="0" smtClean="0"/>
              <a:t> I </a:t>
            </a:r>
            <a:r>
              <a:rPr lang="en-US" baseline="0" dirty="0" err="1" smtClean="0"/>
              <a:t>Kruševačko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pozorište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FC169-06E5-4463-83F9-D55406FF1EF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Sve</a:t>
            </a:r>
            <a:r>
              <a:rPr lang="en-US" dirty="0" smtClean="0"/>
              <a:t> </a:t>
            </a:r>
            <a:r>
              <a:rPr lang="en-US" dirty="0" err="1" smtClean="0"/>
              <a:t>vreme</a:t>
            </a:r>
            <a:r>
              <a:rPr lang="en-US" dirty="0" smtClean="0"/>
              <a:t> bio </a:t>
            </a:r>
            <a:r>
              <a:rPr lang="en-US" dirty="0" err="1" smtClean="0"/>
              <a:t>uz</a:t>
            </a:r>
            <a:r>
              <a:rPr lang="en-US" dirty="0" smtClean="0"/>
              <a:t> </a:t>
            </a:r>
            <a:r>
              <a:rPr lang="en-US" dirty="0" err="1" smtClean="0"/>
              <a:t>srpsku</a:t>
            </a:r>
            <a:r>
              <a:rPr lang="en-US" dirty="0" smtClean="0"/>
              <a:t> </a:t>
            </a:r>
            <a:r>
              <a:rPr lang="en-US" dirty="0" err="1" smtClean="0"/>
              <a:t>vojsku</a:t>
            </a:r>
            <a:r>
              <a:rPr lang="en-US" dirty="0" smtClean="0"/>
              <a:t>. </a:t>
            </a:r>
            <a:r>
              <a:rPr lang="en-US" dirty="0" err="1" smtClean="0"/>
              <a:t>Prešao</a:t>
            </a:r>
            <a:r>
              <a:rPr lang="en-US" dirty="0" smtClean="0"/>
              <a:t> </a:t>
            </a:r>
            <a:r>
              <a:rPr lang="en-US" dirty="0" err="1" smtClean="0"/>
              <a:t>Albaniju</a:t>
            </a:r>
            <a:r>
              <a:rPr lang="en-US" dirty="0" smtClean="0"/>
              <a:t>. </a:t>
            </a:r>
            <a:r>
              <a:rPr lang="en-US" dirty="0" err="1" smtClean="0"/>
              <a:t>Pomogao</a:t>
            </a:r>
            <a:r>
              <a:rPr lang="en-US" dirty="0" smtClean="0"/>
              <a:t> u </a:t>
            </a:r>
            <a:r>
              <a:rPr lang="en-US" dirty="0" err="1" smtClean="0"/>
              <a:t>lečenju</a:t>
            </a:r>
            <a:r>
              <a:rPr lang="en-US" dirty="0" smtClean="0"/>
              <a:t> </a:t>
            </a:r>
            <a:r>
              <a:rPr lang="en-US" dirty="0" err="1" smtClean="0"/>
              <a:t>obolelih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zaraznih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. </a:t>
            </a:r>
            <a:r>
              <a:rPr lang="en-US" dirty="0" err="1" smtClean="0"/>
              <a:t>Jedno</a:t>
            </a:r>
            <a:r>
              <a:rPr lang="en-US" dirty="0" smtClean="0"/>
              <a:t> </a:t>
            </a:r>
            <a:r>
              <a:rPr lang="en-US" dirty="0" err="1" smtClean="0"/>
              <a:t>vreme</a:t>
            </a:r>
            <a:r>
              <a:rPr lang="en-US" dirty="0" smtClean="0"/>
              <a:t> radio u </a:t>
            </a:r>
            <a:r>
              <a:rPr lang="en-US" dirty="0" err="1" smtClean="0"/>
              <a:t>Pasterovom</a:t>
            </a:r>
            <a:r>
              <a:rPr lang="en-US" dirty="0" smtClean="0"/>
              <a:t> </a:t>
            </a:r>
            <a:r>
              <a:rPr lang="en-US" dirty="0" err="1" smtClean="0"/>
              <a:t>zavodu</a:t>
            </a:r>
            <a:r>
              <a:rPr lang="en-US" dirty="0" smtClean="0"/>
              <a:t> u </a:t>
            </a:r>
            <a:r>
              <a:rPr lang="en-US" dirty="0" err="1" smtClean="0"/>
              <a:t>Nišu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FC169-06E5-4463-83F9-D55406FF1EF2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EE1-AB1A-4288-A70F-EA2737282343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A0B7-FE4E-48DA-8462-CACDC003AF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EE1-AB1A-4288-A70F-EA2737282343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A0B7-FE4E-48DA-8462-CACDC003A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EE1-AB1A-4288-A70F-EA2737282343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A0B7-FE4E-48DA-8462-CACDC003A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EE1-AB1A-4288-A70F-EA2737282343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A0B7-FE4E-48DA-8462-CACDC003A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EE1-AB1A-4288-A70F-EA2737282343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96EA0B7-FE4E-48DA-8462-CACDC003A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EE1-AB1A-4288-A70F-EA2737282343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A0B7-FE4E-48DA-8462-CACDC003A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EE1-AB1A-4288-A70F-EA2737282343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A0B7-FE4E-48DA-8462-CACDC003A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EE1-AB1A-4288-A70F-EA2737282343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A0B7-FE4E-48DA-8462-CACDC003A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EE1-AB1A-4288-A70F-EA2737282343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A0B7-FE4E-48DA-8462-CACDC003A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EE1-AB1A-4288-A70F-EA2737282343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A0B7-FE4E-48DA-8462-CACDC003A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EE1-AB1A-4288-A70F-EA2737282343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EA0B7-FE4E-48DA-8462-CACDC003A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A94BEE1-AB1A-4288-A70F-EA2737282343}" type="datetimeFigureOut">
              <a:rPr lang="en-US" smtClean="0"/>
              <a:pPr/>
              <a:t>1/1/2002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6EA0B7-FE4E-48DA-8462-CACDC003A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place/Ohio-state" TargetMode="External"/><Relationship Id="rId2" Type="http://schemas.openxmlformats.org/officeDocument/2006/relationships/hyperlink" Target="http://www.britannica.com/place/Findla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ritannica.com/place/Mexico" TargetMode="External"/><Relationship Id="rId5" Type="http://schemas.openxmlformats.org/officeDocument/2006/relationships/hyperlink" Target="http://www.britannica.com/science/Rocky-Mountain-spotted-fever" TargetMode="External"/><Relationship Id="rId4" Type="http://schemas.openxmlformats.org/officeDocument/2006/relationships/hyperlink" Target="http://www.britannica.com/place/Mexico-City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EPIDEMIJA PEGAVOG TIFUSA </a:t>
            </a:r>
            <a:r>
              <a:rPr lang="en-US" dirty="0" smtClean="0"/>
              <a:t>19</a:t>
            </a:r>
            <a:r>
              <a:rPr lang="sr-Latn-CS" dirty="0" smtClean="0"/>
              <a:t>14/</a:t>
            </a:r>
            <a:r>
              <a:rPr lang="en-US" dirty="0" smtClean="0"/>
              <a:t>19</a:t>
            </a:r>
            <a:r>
              <a:rPr lang="sr-Latn-CS" dirty="0" smtClean="0"/>
              <a:t>15</a:t>
            </a:r>
            <a:r>
              <a:rPr lang="sr-Latn-CS" dirty="0" smtClean="0"/>
              <a:t>. U SRBIJI</a:t>
            </a:r>
            <a:endParaRPr lang="en-US" dirty="0"/>
          </a:p>
        </p:txBody>
      </p:sp>
      <p:pic>
        <p:nvPicPr>
          <p:cNvPr id="3077" name="Picture 5" descr="E:\Dokumenta\Download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357694"/>
            <a:ext cx="2857519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POZNAVANJE EPIDEMIOLOGIJE PEGAVOG TIFUSA U SRBIJI 1914/1915.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Latn-CS" dirty="0" smtClean="0"/>
          </a:p>
          <a:p>
            <a:r>
              <a:rPr lang="sr-Latn-CS" b="1" dirty="0" smtClean="0"/>
              <a:t>U Srbiji se za značaj telesne vaši (Pediculus vestimenti) u prenošenju pegavca i rekurensa </a:t>
            </a:r>
            <a:r>
              <a:rPr lang="sr-Latn-CS" b="1" dirty="0" smtClean="0">
                <a:solidFill>
                  <a:srgbClr val="FF0000"/>
                </a:solidFill>
              </a:rPr>
              <a:t>nije znalo. </a:t>
            </a:r>
            <a:endParaRPr lang="en-US" b="1" dirty="0" smtClean="0"/>
          </a:p>
          <a:p>
            <a:r>
              <a:rPr lang="en-US" b="1" dirty="0" err="1" smtClean="0"/>
              <a:t>Bilo</a:t>
            </a:r>
            <a:r>
              <a:rPr lang="en-US" b="1" dirty="0" smtClean="0"/>
              <a:t> je </a:t>
            </a:r>
            <a:r>
              <a:rPr lang="en-US" b="1" dirty="0" err="1" smtClean="0"/>
              <a:t>prisutno</a:t>
            </a:r>
            <a:r>
              <a:rPr lang="en-US" b="1" dirty="0" smtClean="0"/>
              <a:t> n</a:t>
            </a:r>
            <a:r>
              <a:rPr lang="sr-Latn-CS" b="1" dirty="0" smtClean="0"/>
              <a:t>eznanje i nespremnost vojnog i civilnog saniteta za borbu protiv zaraznih bolesti, kao i pogrešna orijentacija lekara u toku školovanju (lečenje ispred očuvanja zdravlja), (Genčić Lazar, načelnik vojnog saniteta 1912-1916.)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>ZNAJE O EPIDEMIOLOGIJI PEGAVOG TIFUSA U SVETU 1914/1915.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37616"/>
          </a:xfrm>
        </p:spPr>
        <p:txBody>
          <a:bodyPr/>
          <a:lstStyle/>
          <a:p>
            <a:r>
              <a:rPr lang="sr-Latn-CS" b="1" dirty="0" smtClean="0"/>
              <a:t>Malo se znalo o epidemiologiji pegavog tifusa </a:t>
            </a:r>
            <a:r>
              <a:rPr lang="en-US" b="1" dirty="0" smtClean="0"/>
              <a:t> </a:t>
            </a:r>
            <a:r>
              <a:rPr lang="sr-Latn-CS" b="1" dirty="0" smtClean="0"/>
              <a:t>i u svetu. </a:t>
            </a:r>
          </a:p>
          <a:p>
            <a:r>
              <a:rPr lang="en-US" b="1" dirty="0" err="1" smtClean="0"/>
              <a:t>Za</a:t>
            </a:r>
            <a:r>
              <a:rPr lang="en-US" b="1" dirty="0" smtClean="0"/>
              <a:t> </a:t>
            </a:r>
            <a:r>
              <a:rPr lang="en-US" b="1" dirty="0" err="1" smtClean="0"/>
              <a:t>ep</a:t>
            </a:r>
            <a:r>
              <a:rPr lang="sr-Latn-CS" b="1" dirty="0" smtClean="0"/>
              <a:t>idemiološk</a:t>
            </a:r>
            <a:r>
              <a:rPr lang="en-US" b="1" dirty="0" smtClean="0"/>
              <a:t>u</a:t>
            </a:r>
            <a:r>
              <a:rPr lang="sr-Latn-CS" b="1" dirty="0" smtClean="0"/>
              <a:t> vez</a:t>
            </a:r>
            <a:r>
              <a:rPr lang="en-US" b="1" dirty="0" smtClean="0"/>
              <a:t>u</a:t>
            </a:r>
            <a:r>
              <a:rPr lang="sr-Latn-CS" b="1" dirty="0" smtClean="0"/>
              <a:t> (put prenošenja) između vašljivosti tela i pojave pegavca i rekurensa z</a:t>
            </a:r>
            <a:r>
              <a:rPr lang="en-US" b="1" dirty="0" err="1" smtClean="0"/>
              <a:t>nalo</a:t>
            </a:r>
            <a:r>
              <a:rPr lang="en-US" b="1" dirty="0" smtClean="0"/>
              <a:t> se</a:t>
            </a:r>
            <a:r>
              <a:rPr lang="sr-Latn-CS" b="1" dirty="0" smtClean="0"/>
              <a:t> još </a:t>
            </a:r>
            <a:r>
              <a:rPr lang="sr-Latn-CS" b="1" dirty="0" smtClean="0">
                <a:solidFill>
                  <a:srgbClr val="FF0000"/>
                </a:solidFill>
              </a:rPr>
              <a:t>1739. 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ZNAJE O EPIDEMIOLOGIJI PEGAVOG TIFUSA U SVETU 1914/1915.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37682"/>
          </a:xfrm>
        </p:spPr>
        <p:txBody>
          <a:bodyPr/>
          <a:lstStyle/>
          <a:p>
            <a:pPr algn="just"/>
            <a:r>
              <a:rPr lang="sr-Latn-CS" b="1" dirty="0" smtClean="0">
                <a:solidFill>
                  <a:srgbClr val="FF0000"/>
                </a:solidFill>
              </a:rPr>
              <a:t>Murchison je 1876. </a:t>
            </a:r>
            <a:r>
              <a:rPr lang="sr-Latn-CS" b="1" dirty="0" smtClean="0"/>
              <a:t>ukazao da je u prevenciji pegavog tifusa neophodno pojedinca osloboditi telesnih vašiju.</a:t>
            </a:r>
            <a:endParaRPr lang="en-US" b="1" dirty="0" smtClean="0"/>
          </a:p>
          <a:p>
            <a:pPr algn="just"/>
            <a:r>
              <a:rPr lang="sr-Latn-CS" b="1" dirty="0" smtClean="0">
                <a:solidFill>
                  <a:srgbClr val="FF0000"/>
                </a:solidFill>
              </a:rPr>
              <a:t>Cortezo je 1903. </a:t>
            </a:r>
            <a:r>
              <a:rPr lang="sr-Latn-CS" b="1" dirty="0" smtClean="0"/>
              <a:t>na Međunarodnom simpozijumu u Parizu prikazao sopstvena iskustva iz epidemije u Madridu, da se pegavac prenosi vašima (on je mislio i buvama).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ZNAJE O EPIDEMIOLOGIJI PEGAVOG TIFUSA U SVETU 1914/1915.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37682"/>
          </a:xfrm>
        </p:spPr>
        <p:txBody>
          <a:bodyPr/>
          <a:lstStyle/>
          <a:p>
            <a:pPr algn="just"/>
            <a:r>
              <a:rPr lang="sr-Latn-CS" b="1" dirty="0" smtClean="0"/>
              <a:t>Charle Nicolle je eksperimentalno dokazao 1909. u Alžiru da se pegavac prenosi ubodom inficiranih vašiju, što je objavio 1910 i 1911. (Ann. Ins.Pasteur, 1911).</a:t>
            </a:r>
            <a:endParaRPr lang="en-US" b="1" dirty="0" smtClean="0"/>
          </a:p>
          <a:p>
            <a:pPr algn="just"/>
            <a:r>
              <a:rPr lang="sr-Latn-CS" b="1" dirty="0" smtClean="0"/>
              <a:t>Ovi podaci su potvrđeni radovima i u Sjedinjenim Američkim Državama Howad T. Ricketts i Wilder (JAMA, 1910).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>ZNAJE O EPIDEMIOLOGIJI PEGAVOG TIFUSA U SVETU 1914/1915.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09120"/>
          </a:xfrm>
        </p:spPr>
        <p:txBody>
          <a:bodyPr/>
          <a:lstStyle/>
          <a:p>
            <a:r>
              <a:rPr lang="sr-Latn-CS" b="1" dirty="0" smtClean="0"/>
              <a:t>Rikecije je otkrio Howard T. Ricketts 1909. </a:t>
            </a:r>
            <a:r>
              <a:rPr lang="en-US" b="1" dirty="0" smtClean="0"/>
              <a:t>  (9</a:t>
            </a:r>
            <a:r>
              <a:rPr lang="sr-Latn-CS" b="1" dirty="0" smtClean="0"/>
              <a:t>.2.</a:t>
            </a:r>
            <a:r>
              <a:rPr lang="en-US" b="1" dirty="0" smtClean="0"/>
              <a:t> 1871, </a:t>
            </a:r>
            <a:r>
              <a:rPr lang="en-US" b="1" u="sng" dirty="0" smtClean="0">
                <a:hlinkClick r:id="rId2"/>
              </a:rPr>
              <a:t>Findlay</a:t>
            </a:r>
            <a:r>
              <a:rPr lang="en-US" b="1" dirty="0" smtClean="0"/>
              <a:t>, </a:t>
            </a:r>
            <a:r>
              <a:rPr lang="en-US" b="1" u="sng" dirty="0" smtClean="0">
                <a:hlinkClick r:id="rId3"/>
              </a:rPr>
              <a:t>Ohio</a:t>
            </a:r>
            <a:r>
              <a:rPr lang="en-US" b="1" dirty="0" smtClean="0"/>
              <a:t>, U.S.</a:t>
            </a:r>
            <a:r>
              <a:rPr lang="sr-Latn-CS" b="1" dirty="0" smtClean="0"/>
              <a:t> </a:t>
            </a:r>
          </a:p>
          <a:p>
            <a:pPr>
              <a:buNone/>
            </a:pPr>
            <a:r>
              <a:rPr lang="sr-Latn-CS" b="1" dirty="0" smtClean="0"/>
              <a:t>	</a:t>
            </a:r>
            <a:r>
              <a:rPr lang="en-US" b="1" dirty="0" smtClean="0"/>
              <a:t>3</a:t>
            </a:r>
            <a:r>
              <a:rPr lang="sr-Latn-CS" b="1" dirty="0" smtClean="0"/>
              <a:t>.5.</a:t>
            </a:r>
            <a:r>
              <a:rPr lang="en-US" b="1" dirty="0" smtClean="0"/>
              <a:t> 1910, </a:t>
            </a:r>
            <a:r>
              <a:rPr lang="en-US" b="1" u="sng" dirty="0" smtClean="0">
                <a:hlinkClick r:id="rId4"/>
              </a:rPr>
              <a:t>Me</a:t>
            </a:r>
            <a:r>
              <a:rPr lang="sr-Latn-CS" b="1" u="sng" dirty="0" smtClean="0">
                <a:hlinkClick r:id="rId4"/>
              </a:rPr>
              <a:t>ksik</a:t>
            </a:r>
            <a:r>
              <a:rPr lang="en-US" b="1" u="sng" dirty="0" smtClean="0">
                <a:hlinkClick r:id="rId4"/>
              </a:rPr>
              <a:t>o </a:t>
            </a:r>
            <a:r>
              <a:rPr lang="sr-Latn-CS" b="1" u="sng" dirty="0" smtClean="0">
                <a:hlinkClick r:id="rId4"/>
              </a:rPr>
              <a:t>S</a:t>
            </a:r>
            <a:r>
              <a:rPr lang="en-US" b="1" u="sng" dirty="0" smtClean="0">
                <a:hlinkClick r:id="rId4"/>
              </a:rPr>
              <a:t>it</a:t>
            </a:r>
            <a:r>
              <a:rPr lang="sr-Latn-CS" b="1" u="sng" dirty="0" smtClean="0"/>
              <a:t>i</a:t>
            </a:r>
            <a:r>
              <a:rPr lang="en-US" b="1" dirty="0" smtClean="0"/>
              <a:t>, M</a:t>
            </a:r>
            <a:r>
              <a:rPr lang="sr-Latn-CS" b="1" dirty="0" smtClean="0"/>
              <a:t>eksiko, </a:t>
            </a:r>
            <a:r>
              <a:rPr lang="en-US" b="1" dirty="0" err="1" smtClean="0"/>
              <a:t>umro</a:t>
            </a:r>
            <a:r>
              <a:rPr lang="en-US" b="1" dirty="0" smtClean="0"/>
              <a:t> </a:t>
            </a:r>
            <a:r>
              <a:rPr lang="sr-Latn-CS" b="1" dirty="0" smtClean="0"/>
              <a:t>je </a:t>
            </a:r>
            <a:r>
              <a:rPr lang="en-US" b="1" dirty="0" err="1" smtClean="0"/>
              <a:t>od</a:t>
            </a:r>
            <a:r>
              <a:rPr lang="en-US" b="1" dirty="0" smtClean="0"/>
              <a:t> </a:t>
            </a:r>
            <a:r>
              <a:rPr lang="en-US" b="1" dirty="0" err="1" smtClean="0"/>
              <a:t>pegavog</a:t>
            </a:r>
            <a:r>
              <a:rPr lang="en-US" b="1" dirty="0" smtClean="0"/>
              <a:t> </a:t>
            </a:r>
            <a:r>
              <a:rPr lang="en-US" b="1" dirty="0" err="1" smtClean="0"/>
              <a:t>tifusa</a:t>
            </a:r>
            <a:r>
              <a:rPr lang="en-US" b="1" dirty="0" smtClean="0"/>
              <a:t> u 39. </a:t>
            </a:r>
            <a:r>
              <a:rPr lang="en-US" b="1" dirty="0" err="1" smtClean="0"/>
              <a:t>godini</a:t>
            </a:r>
            <a:r>
              <a:rPr lang="en-US" b="1" dirty="0" smtClean="0"/>
              <a:t> </a:t>
            </a:r>
            <a:r>
              <a:rPr lang="sr-Latn-CS" b="1" dirty="0" smtClean="0"/>
              <a:t>života</a:t>
            </a:r>
            <a:r>
              <a:rPr lang="en-US" b="1" dirty="0" smtClean="0"/>
              <a:t>). </a:t>
            </a:r>
          </a:p>
          <a:p>
            <a:r>
              <a:rPr lang="sr-Latn-CS" b="1" dirty="0" smtClean="0"/>
              <a:t>Rikecije </a:t>
            </a:r>
            <a:r>
              <a:rPr lang="sr-Latn-CS" b="1" u="sng" dirty="0" smtClean="0">
                <a:hlinkClick r:id="rId5"/>
              </a:rPr>
              <a:t>su označene kao izazivači groznice Stenovitih planina </a:t>
            </a:r>
            <a:r>
              <a:rPr lang="en-US" b="1" dirty="0" smtClean="0"/>
              <a:t> </a:t>
            </a:r>
            <a:r>
              <a:rPr lang="sr-Latn-CS" b="1" dirty="0" smtClean="0"/>
              <a:t>i</a:t>
            </a:r>
            <a:r>
              <a:rPr lang="en-US" b="1" dirty="0" smtClean="0"/>
              <a:t> </a:t>
            </a:r>
            <a:r>
              <a:rPr lang="sr-Latn-CS" b="1" dirty="0" smtClean="0"/>
              <a:t>pegavog tifusa </a:t>
            </a:r>
            <a:r>
              <a:rPr lang="en-US" b="1" dirty="0" smtClean="0"/>
              <a:t>(</a:t>
            </a:r>
            <a:r>
              <a:rPr lang="en-US" b="1" u="sng" dirty="0" smtClean="0">
                <a:hlinkClick r:id="rId6"/>
              </a:rPr>
              <a:t>Me</a:t>
            </a:r>
            <a:r>
              <a:rPr lang="sr-Latn-CS" b="1" u="sng" dirty="0" smtClean="0">
                <a:hlinkClick r:id="rId6"/>
              </a:rPr>
              <a:t>sik</a:t>
            </a:r>
            <a:r>
              <a:rPr lang="en-US" b="1" u="sng" dirty="0" smtClean="0">
                <a:hlinkClick r:id="rId6"/>
              </a:rPr>
              <a:t>o</a:t>
            </a:r>
            <a:r>
              <a:rPr lang="sr-Latn-CS" b="1" u="sng" dirty="0" smtClean="0"/>
              <a:t>).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ZNA</a:t>
            </a:r>
            <a:r>
              <a:rPr lang="en-US" dirty="0" smtClean="0"/>
              <a:t>N</a:t>
            </a:r>
            <a:r>
              <a:rPr lang="sr-Latn-CS" dirty="0" smtClean="0"/>
              <a:t>JE O EPIDEMIOLOGIJI PEGAVOG TIFUSA U SVETU 1914/1915.</a:t>
            </a:r>
            <a:endParaRPr lang="en-US" dirty="0"/>
          </a:p>
        </p:txBody>
      </p:sp>
      <p:pic>
        <p:nvPicPr>
          <p:cNvPr id="5122" name="Picture 2" descr="F:\pegavi tifus\Epidemija pegavog tifusa\ind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71678"/>
            <a:ext cx="1857388" cy="350046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85720" y="6000768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dirty="0" smtClean="0"/>
              <a:t>Howard T. Ricketts </a:t>
            </a:r>
            <a:endParaRPr lang="en-US" dirty="0"/>
          </a:p>
        </p:txBody>
      </p:sp>
      <p:pic>
        <p:nvPicPr>
          <p:cNvPr id="1026" name="Picture 2" descr="E:\Dokumenta\SACUVANO\D.stari\VAŽNO\220px-Prowaze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2071678"/>
            <a:ext cx="2428892" cy="350046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 rot="10800000" flipV="1">
            <a:off x="2857488" y="6014323"/>
            <a:ext cx="228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Stanisalv</a:t>
            </a:r>
            <a:r>
              <a:rPr lang="en-US" dirty="0" smtClean="0"/>
              <a:t> </a:t>
            </a:r>
            <a:r>
              <a:rPr lang="en-US" dirty="0" err="1" smtClean="0"/>
              <a:t>Prowazek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028" name="Picture 4" descr="E:\Dokumenta\SACUVANO\D.stari\VAŽNO\преузимањ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2071678"/>
            <a:ext cx="2500330" cy="35719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5786446" y="5929331"/>
            <a:ext cx="2928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Charles Jules Henry Nicolle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sr-Latn-CS" dirty="0" smtClean="0"/>
              <a:t>	Valjevska bolnica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51930"/>
          </a:xfrm>
        </p:spPr>
        <p:txBody>
          <a:bodyPr>
            <a:normAutofit/>
          </a:bodyPr>
          <a:lstStyle/>
          <a:p>
            <a:pPr algn="just"/>
            <a:r>
              <a:rPr lang="en-US" dirty="0" err="1" smtClean="0"/>
              <a:t>Opšte</a:t>
            </a:r>
            <a:r>
              <a:rPr lang="en-US" dirty="0" smtClean="0"/>
              <a:t> </a:t>
            </a:r>
            <a:r>
              <a:rPr lang="en-US" dirty="0" err="1" smtClean="0"/>
              <a:t>prihvaćeni</a:t>
            </a:r>
            <a:r>
              <a:rPr lang="en-US" dirty="0" smtClean="0"/>
              <a:t> </a:t>
            </a:r>
            <a:r>
              <a:rPr lang="en-US" dirty="0" err="1" smtClean="0"/>
              <a:t>pojam</a:t>
            </a:r>
            <a:r>
              <a:rPr lang="en-US" dirty="0" smtClean="0"/>
              <a:t> </a:t>
            </a:r>
            <a:r>
              <a:rPr lang="en-US" dirty="0" err="1" smtClean="0"/>
              <a:t>Valjevska</a:t>
            </a:r>
            <a:r>
              <a:rPr lang="en-US" dirty="0" smtClean="0"/>
              <a:t> </a:t>
            </a:r>
            <a:r>
              <a:rPr lang="en-US" dirty="0" err="1" smtClean="0"/>
              <a:t>bolnica</a:t>
            </a:r>
            <a:r>
              <a:rPr lang="en-US" dirty="0" smtClean="0"/>
              <a:t>, bar </a:t>
            </a:r>
            <a:r>
              <a:rPr lang="en-US" dirty="0" err="1" smtClean="0"/>
              <a:t>kada</a:t>
            </a:r>
            <a:r>
              <a:rPr lang="en-US" dirty="0" smtClean="0"/>
              <a:t> je </a:t>
            </a:r>
            <a:r>
              <a:rPr lang="en-US" dirty="0" err="1" smtClean="0"/>
              <a:t>reč</a:t>
            </a:r>
            <a:r>
              <a:rPr lang="en-US" dirty="0" smtClean="0"/>
              <a:t> o </a:t>
            </a:r>
            <a:r>
              <a:rPr lang="en-US" dirty="0" err="1" smtClean="0"/>
              <a:t>vremenu</a:t>
            </a:r>
            <a:r>
              <a:rPr lang="en-US" dirty="0" smtClean="0"/>
              <a:t> </a:t>
            </a:r>
            <a:r>
              <a:rPr lang="en-US" dirty="0" err="1" smtClean="0"/>
              <a:t>Velikog</a:t>
            </a:r>
            <a:r>
              <a:rPr lang="en-US" dirty="0" smtClean="0"/>
              <a:t> rata, </a:t>
            </a:r>
            <a:r>
              <a:rPr lang="en-US" dirty="0" err="1" smtClean="0"/>
              <a:t>nije</a:t>
            </a:r>
            <a:r>
              <a:rPr lang="en-US" dirty="0" smtClean="0"/>
              <a:t> </a:t>
            </a:r>
            <a:r>
              <a:rPr lang="en-US" dirty="0" err="1" smtClean="0"/>
              <a:t>vezan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neki</a:t>
            </a:r>
            <a:r>
              <a:rPr lang="en-US" dirty="0" smtClean="0"/>
              <a:t> </a:t>
            </a:r>
            <a:r>
              <a:rPr lang="en-US" dirty="0" err="1" smtClean="0"/>
              <a:t>konkretan</a:t>
            </a:r>
            <a:r>
              <a:rPr lang="en-US" dirty="0" smtClean="0"/>
              <a:t> </a:t>
            </a:r>
            <a:r>
              <a:rPr lang="en-US" dirty="0" err="1" smtClean="0"/>
              <a:t>bolnički</a:t>
            </a:r>
            <a:r>
              <a:rPr lang="en-US" dirty="0" smtClean="0"/>
              <a:t> </a:t>
            </a:r>
            <a:r>
              <a:rPr lang="en-US" dirty="0" err="1" smtClean="0"/>
              <a:t>objekat</a:t>
            </a:r>
            <a:r>
              <a:rPr lang="en-US" dirty="0" smtClean="0"/>
              <a:t> </a:t>
            </a:r>
            <a:r>
              <a:rPr lang="en-US" dirty="0" err="1" smtClean="0"/>
              <a:t>niti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bolnicu</a:t>
            </a:r>
            <a:r>
              <a:rPr lang="en-US" dirty="0" smtClean="0"/>
              <a:t>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instituciju</a:t>
            </a:r>
            <a:r>
              <a:rPr lang="en-US" dirty="0" smtClean="0"/>
              <a:t>, </a:t>
            </a:r>
            <a:r>
              <a:rPr lang="en-US" dirty="0" err="1" smtClean="0"/>
              <a:t>već</a:t>
            </a:r>
            <a:r>
              <a:rPr lang="en-US" dirty="0" smtClean="0"/>
              <a:t> </a:t>
            </a:r>
            <a:r>
              <a:rPr lang="en-US" dirty="0" err="1" smtClean="0"/>
              <a:t>označava</a:t>
            </a:r>
            <a:r>
              <a:rPr lang="en-US" dirty="0" smtClean="0"/>
              <a:t> </a:t>
            </a:r>
            <a:r>
              <a:rPr lang="en-US" dirty="0" err="1" smtClean="0"/>
              <a:t>sklop</a:t>
            </a:r>
            <a:r>
              <a:rPr lang="en-US" dirty="0" smtClean="0"/>
              <a:t> </a:t>
            </a:r>
            <a:r>
              <a:rPr lang="en-US" dirty="0" err="1" smtClean="0"/>
              <a:t>specifičnih</a:t>
            </a:r>
            <a:r>
              <a:rPr lang="en-US" dirty="0" smtClean="0"/>
              <a:t> </a:t>
            </a:r>
            <a:r>
              <a:rPr lang="en-US" dirty="0" err="1" smtClean="0"/>
              <a:t>događaja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prve</a:t>
            </a:r>
            <a:r>
              <a:rPr lang="en-US" dirty="0" smtClean="0"/>
              <a:t> </a:t>
            </a:r>
            <a:r>
              <a:rPr lang="en-US" dirty="0" err="1" smtClean="0"/>
              <a:t>dve</a:t>
            </a:r>
            <a:r>
              <a:rPr lang="en-US" dirty="0" smtClean="0"/>
              <a:t> </a:t>
            </a:r>
            <a:r>
              <a:rPr lang="en-US" dirty="0" err="1" smtClean="0"/>
              <a:t>ratne</a:t>
            </a:r>
            <a:r>
              <a:rPr lang="en-US" dirty="0" smtClean="0"/>
              <a:t> </a:t>
            </a:r>
            <a:r>
              <a:rPr lang="en-US" dirty="0" err="1" smtClean="0"/>
              <a:t>godine</a:t>
            </a:r>
            <a:r>
              <a:rPr lang="en-US" dirty="0" smtClean="0"/>
              <a:t> (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objave</a:t>
            </a:r>
            <a:r>
              <a:rPr lang="en-US" dirty="0" smtClean="0"/>
              <a:t> rata </a:t>
            </a:r>
            <a:r>
              <a:rPr lang="en-US" dirty="0" err="1" smtClean="0"/>
              <a:t>krajem</a:t>
            </a:r>
            <a:r>
              <a:rPr lang="en-US" dirty="0" smtClean="0"/>
              <a:t> </a:t>
            </a:r>
            <a:r>
              <a:rPr lang="en-US" dirty="0" err="1" smtClean="0"/>
              <a:t>jula</a:t>
            </a:r>
            <a:r>
              <a:rPr lang="en-US" dirty="0" smtClean="0"/>
              <a:t> 1914. do </a:t>
            </a:r>
            <a:r>
              <a:rPr lang="en-US" dirty="0" err="1" smtClean="0"/>
              <a:t>okupacije</a:t>
            </a:r>
            <a:r>
              <a:rPr lang="en-US" dirty="0" smtClean="0"/>
              <a:t> </a:t>
            </a:r>
            <a:r>
              <a:rPr lang="en-US" dirty="0" err="1" smtClean="0"/>
              <a:t>Valjeva</a:t>
            </a:r>
            <a:r>
              <a:rPr lang="en-US" dirty="0" smtClean="0"/>
              <a:t> </a:t>
            </a:r>
            <a:r>
              <a:rPr lang="en-US" dirty="0" err="1" smtClean="0"/>
              <a:t>krajem</a:t>
            </a:r>
            <a:r>
              <a:rPr lang="en-US" dirty="0" smtClean="0"/>
              <a:t> </a:t>
            </a:r>
            <a:r>
              <a:rPr lang="en-US" dirty="0" err="1" smtClean="0"/>
              <a:t>oktobra</a:t>
            </a:r>
            <a:r>
              <a:rPr lang="en-US" dirty="0" smtClean="0"/>
              <a:t> 1915. </a:t>
            </a:r>
            <a:r>
              <a:rPr lang="en-US" dirty="0" err="1" smtClean="0"/>
              <a:t>godine</a:t>
            </a:r>
            <a:r>
              <a:rPr lang="en-US" dirty="0" smtClean="0"/>
              <a:t>) </a:t>
            </a:r>
            <a:r>
              <a:rPr lang="en-US" dirty="0" err="1" smtClean="0"/>
              <a:t>kada</a:t>
            </a:r>
            <a:r>
              <a:rPr lang="en-US" dirty="0" smtClean="0"/>
              <a:t> je </a:t>
            </a:r>
            <a:r>
              <a:rPr lang="en-US" dirty="0" err="1" smtClean="0"/>
              <a:t>ceo</a:t>
            </a:r>
            <a:r>
              <a:rPr lang="en-US" dirty="0" smtClean="0"/>
              <a:t> grad bio  </a:t>
            </a:r>
            <a:r>
              <a:rPr lang="en-US" dirty="0" err="1" smtClean="0"/>
              <a:t>jedna</a:t>
            </a:r>
            <a:r>
              <a:rPr lang="en-US" dirty="0" smtClean="0"/>
              <a:t> </a:t>
            </a:r>
            <a:r>
              <a:rPr lang="en-US" dirty="0" err="1" smtClean="0"/>
              <a:t>velika</a:t>
            </a:r>
            <a:r>
              <a:rPr lang="en-US" dirty="0" smtClean="0"/>
              <a:t> </a:t>
            </a:r>
            <a:r>
              <a:rPr lang="en-US" dirty="0" err="1" smtClean="0"/>
              <a:t>bolnica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7" descr="F:\Epidemija pegavog tifusa\slika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0"/>
            <a:ext cx="2571768" cy="1928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sr-Latn-CS" dirty="0" smtClean="0"/>
              <a:t>	Valjevska bolnica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285992"/>
            <a:ext cx="8229600" cy="4309120"/>
          </a:xfrm>
        </p:spPr>
        <p:txBody>
          <a:bodyPr>
            <a:normAutofit/>
          </a:bodyPr>
          <a:lstStyle/>
          <a:p>
            <a:r>
              <a:rPr lang="en-US" dirty="0" smtClean="0"/>
              <a:t>U </a:t>
            </a:r>
            <a:r>
              <a:rPr lang="en-US" dirty="0" err="1" smtClean="0"/>
              <a:t>ratnim</a:t>
            </a:r>
            <a:r>
              <a:rPr lang="en-US" dirty="0" smtClean="0"/>
              <a:t> </a:t>
            </a:r>
            <a:r>
              <a:rPr lang="en-US" dirty="0" err="1" smtClean="0"/>
              <a:t>planovima</a:t>
            </a:r>
            <a:r>
              <a:rPr lang="en-US" dirty="0" smtClean="0"/>
              <a:t> </a:t>
            </a:r>
            <a:r>
              <a:rPr lang="en-US" dirty="0" err="1" smtClean="0"/>
              <a:t>Kraljevine</a:t>
            </a:r>
            <a:r>
              <a:rPr lang="en-US" dirty="0" smtClean="0"/>
              <a:t> </a:t>
            </a:r>
            <a:r>
              <a:rPr lang="en-US" dirty="0" err="1" smtClean="0"/>
              <a:t>Srbije</a:t>
            </a:r>
            <a:r>
              <a:rPr lang="en-US" dirty="0" smtClean="0"/>
              <a:t> </a:t>
            </a:r>
            <a:r>
              <a:rPr lang="en-US" dirty="0" err="1" smtClean="0"/>
              <a:t>bilo</a:t>
            </a:r>
            <a:r>
              <a:rPr lang="en-US" dirty="0" smtClean="0"/>
              <a:t> je </a:t>
            </a:r>
            <a:r>
              <a:rPr lang="en-US" dirty="0" err="1" smtClean="0"/>
              <a:t>predviđeno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Valjevo</a:t>
            </a:r>
            <a:r>
              <a:rPr lang="en-US" dirty="0" smtClean="0"/>
              <a:t>, </a:t>
            </a:r>
            <a:r>
              <a:rPr lang="en-US" dirty="0" err="1" smtClean="0"/>
              <a:t>zbog</a:t>
            </a:r>
            <a:r>
              <a:rPr lang="en-US" dirty="0" smtClean="0"/>
              <a:t> </a:t>
            </a:r>
            <a:r>
              <a:rPr lang="en-US" dirty="0" err="1" smtClean="0"/>
              <a:t>strateškog</a:t>
            </a:r>
            <a:r>
              <a:rPr lang="en-US" dirty="0" smtClean="0"/>
              <a:t> </a:t>
            </a:r>
            <a:r>
              <a:rPr lang="en-US" dirty="0" err="1" smtClean="0"/>
              <a:t>položaja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zbog</a:t>
            </a:r>
            <a:r>
              <a:rPr lang="en-US" dirty="0" smtClean="0"/>
              <a:t> </a:t>
            </a:r>
            <a:r>
              <a:rPr lang="en-US" dirty="0" err="1" smtClean="0"/>
              <a:t>postojanja</a:t>
            </a:r>
            <a:r>
              <a:rPr lang="en-US" dirty="0" smtClean="0"/>
              <a:t> </a:t>
            </a:r>
            <a:r>
              <a:rPr lang="en-US" dirty="0" err="1" smtClean="0"/>
              <a:t>garnizona</a:t>
            </a:r>
            <a:r>
              <a:rPr lang="en-US" dirty="0" smtClean="0"/>
              <a:t>, </a:t>
            </a:r>
            <a:r>
              <a:rPr lang="en-US" dirty="0" err="1" smtClean="0"/>
              <a:t>bude</a:t>
            </a:r>
            <a:r>
              <a:rPr lang="en-US" dirty="0" smtClean="0"/>
              <a:t> </a:t>
            </a:r>
            <a:r>
              <a:rPr lang="en-US" dirty="0" err="1" smtClean="0"/>
              <a:t>jedan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glavnih</a:t>
            </a:r>
            <a:r>
              <a:rPr lang="en-US" dirty="0" smtClean="0"/>
              <a:t> </a:t>
            </a:r>
            <a:r>
              <a:rPr lang="en-US" dirty="0" err="1" smtClean="0"/>
              <a:t>centara</a:t>
            </a:r>
            <a:r>
              <a:rPr lang="en-US" dirty="0" smtClean="0"/>
              <a:t> </a:t>
            </a:r>
            <a:r>
              <a:rPr lang="en-US" dirty="0" err="1" smtClean="0"/>
              <a:t>vojnog</a:t>
            </a:r>
            <a:r>
              <a:rPr lang="en-US" dirty="0" smtClean="0"/>
              <a:t> </a:t>
            </a:r>
            <a:r>
              <a:rPr lang="en-US" dirty="0" err="1" smtClean="0"/>
              <a:t>saniteta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Valjevo</a:t>
            </a:r>
            <a:r>
              <a:rPr lang="en-US" dirty="0" smtClean="0"/>
              <a:t> je </a:t>
            </a:r>
            <a:r>
              <a:rPr lang="en-US" dirty="0" err="1" smtClean="0"/>
              <a:t>tada</a:t>
            </a:r>
            <a:r>
              <a:rPr lang="en-US" dirty="0" smtClean="0"/>
              <a:t> </a:t>
            </a:r>
            <a:r>
              <a:rPr lang="en-US" dirty="0" err="1" smtClean="0"/>
              <a:t>postalo</a:t>
            </a:r>
            <a:r>
              <a:rPr lang="en-US" dirty="0" smtClean="0"/>
              <a:t> </a:t>
            </a:r>
            <a:r>
              <a:rPr lang="en-US" dirty="0" err="1" smtClean="0"/>
              <a:t>sedište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dve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stalne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šest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rezervnih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bolnica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</a:t>
            </a:r>
            <a:r>
              <a:rPr lang="en-US" dirty="0" err="1" smtClean="0"/>
              <a:t>raspoređenih</a:t>
            </a:r>
            <a:r>
              <a:rPr lang="en-US" dirty="0" smtClean="0"/>
              <a:t> u </a:t>
            </a:r>
            <a:r>
              <a:rPr lang="en-US" dirty="0" err="1" smtClean="0"/>
              <a:t>više</a:t>
            </a:r>
            <a:r>
              <a:rPr lang="en-US" dirty="0" smtClean="0"/>
              <a:t> </a:t>
            </a:r>
            <a:r>
              <a:rPr lang="en-US" dirty="0" err="1" smtClean="0"/>
              <a:t>desetina</a:t>
            </a:r>
            <a:r>
              <a:rPr lang="en-US" dirty="0" smtClean="0"/>
              <a:t> </a:t>
            </a:r>
            <a:r>
              <a:rPr lang="en-US" dirty="0" err="1" smtClean="0"/>
              <a:t>različitih</a:t>
            </a:r>
            <a:r>
              <a:rPr lang="en-US" dirty="0" smtClean="0"/>
              <a:t> </a:t>
            </a:r>
            <a:r>
              <a:rPr lang="en-US" dirty="0" err="1" smtClean="0"/>
              <a:t>objekata</a:t>
            </a:r>
            <a:r>
              <a:rPr lang="en-US" dirty="0" smtClean="0"/>
              <a:t> </a:t>
            </a:r>
            <a:r>
              <a:rPr lang="en-US" dirty="0" err="1" smtClean="0"/>
              <a:t>širom</a:t>
            </a:r>
            <a:r>
              <a:rPr lang="en-US" dirty="0" smtClean="0"/>
              <a:t> </a:t>
            </a:r>
            <a:r>
              <a:rPr lang="en-US" dirty="0" err="1" smtClean="0"/>
              <a:t>grada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6" descr="F:\Epidemija pegavog tifusa\slika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2714644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sr-Latn-CS" dirty="0" smtClean="0"/>
              <a:t>Valjevska bolnica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594872"/>
          </a:xfrm>
        </p:spPr>
        <p:txBody>
          <a:bodyPr/>
          <a:lstStyle/>
          <a:p>
            <a:r>
              <a:rPr lang="en-US" dirty="0" err="1" smtClean="0"/>
              <a:t>Tokom</a:t>
            </a:r>
            <a:r>
              <a:rPr lang="en-US" dirty="0" smtClean="0"/>
              <a:t> </a:t>
            </a:r>
            <a:r>
              <a:rPr lang="en-US" dirty="0" err="1" smtClean="0"/>
              <a:t>trajanja</a:t>
            </a:r>
            <a:r>
              <a:rPr lang="en-US" dirty="0" smtClean="0"/>
              <a:t> </a:t>
            </a:r>
            <a:r>
              <a:rPr lang="en-US" dirty="0" err="1" smtClean="0"/>
              <a:t>epidemije</a:t>
            </a:r>
            <a:r>
              <a:rPr lang="en-US" dirty="0" smtClean="0"/>
              <a:t> (</a:t>
            </a:r>
            <a:r>
              <a:rPr lang="en-US" dirty="0" err="1" smtClean="0"/>
              <a:t>decembar</a:t>
            </a:r>
            <a:r>
              <a:rPr lang="en-US" dirty="0" smtClean="0"/>
              <a:t> 1914 – </a:t>
            </a:r>
            <a:r>
              <a:rPr lang="en-US" dirty="0" err="1" smtClean="0"/>
              <a:t>maj</a:t>
            </a:r>
            <a:r>
              <a:rPr lang="en-US" dirty="0" smtClean="0"/>
              <a:t> 1915.), u </a:t>
            </a:r>
            <a:r>
              <a:rPr lang="en-US" dirty="0" err="1" smtClean="0"/>
              <a:t>Valjevu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njegovoj</a:t>
            </a:r>
            <a:r>
              <a:rPr lang="en-US" dirty="0" smtClean="0"/>
              <a:t> </a:t>
            </a:r>
            <a:r>
              <a:rPr lang="en-US" dirty="0" err="1" smtClean="0"/>
              <a:t>okolini</a:t>
            </a:r>
            <a:r>
              <a:rPr lang="en-US" dirty="0" smtClean="0"/>
              <a:t> </a:t>
            </a:r>
            <a:r>
              <a:rPr lang="en-US" dirty="0" err="1" smtClean="0"/>
              <a:t>umrlo</a:t>
            </a:r>
            <a:r>
              <a:rPr lang="en-US" dirty="0" smtClean="0"/>
              <a:t> </a:t>
            </a:r>
            <a:r>
              <a:rPr lang="en-US" dirty="0" err="1" smtClean="0"/>
              <a:t>više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3.500 </a:t>
            </a:r>
            <a:r>
              <a:rPr lang="en-US" dirty="0" err="1" smtClean="0"/>
              <a:t>vojnika</a:t>
            </a:r>
            <a:r>
              <a:rPr lang="en-US" dirty="0" smtClean="0"/>
              <a:t>, 4.000 </a:t>
            </a:r>
            <a:r>
              <a:rPr lang="en-US" dirty="0" err="1" smtClean="0"/>
              <a:t>civila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oko</a:t>
            </a:r>
            <a:r>
              <a:rPr lang="en-US" dirty="0" smtClean="0"/>
              <a:t> 2.000 </a:t>
            </a:r>
            <a:r>
              <a:rPr lang="en-US" dirty="0" err="1" smtClean="0"/>
              <a:t>zarobljenika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2" descr="F:\pegavi tifus\Epidemija pegavog tifusa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643314"/>
            <a:ext cx="3429024" cy="3214686"/>
          </a:xfrm>
          <a:prstGeom prst="rect">
            <a:avLst/>
          </a:prstGeom>
          <a:noFill/>
        </p:spPr>
      </p:pic>
      <p:pic>
        <p:nvPicPr>
          <p:cNvPr id="2050" name="Picture 2" descr="F:\pegavi tifus\Epidemija pegavog tifusa\valjevska-bolnica-plaka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643314"/>
            <a:ext cx="2428892" cy="3214686"/>
          </a:xfrm>
          <a:prstGeom prst="rect">
            <a:avLst/>
          </a:prstGeom>
          <a:noFill/>
        </p:spPr>
      </p:pic>
      <p:pic>
        <p:nvPicPr>
          <p:cNvPr id="2051" name="Picture 3" descr="F:\pegavi tifus\slika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3643314"/>
            <a:ext cx="2357454" cy="3214686"/>
          </a:xfrm>
          <a:prstGeom prst="rect">
            <a:avLst/>
          </a:prstGeom>
          <a:noFill/>
        </p:spPr>
      </p:pic>
      <p:pic>
        <p:nvPicPr>
          <p:cNvPr id="2052" name="Picture 4" descr="E:\Dokumenta\SACUVANO\D.stari\VAŽNO\1546054_1590319857870821_5098091979055421429_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57158" y="0"/>
            <a:ext cx="1857388" cy="16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En</a:t>
            </a:r>
            <a:r>
              <a:rPr lang="en-US" dirty="0" smtClean="0"/>
              <a:t>g</a:t>
            </a:r>
            <a:r>
              <a:rPr lang="sr-Latn-CS" dirty="0" smtClean="0"/>
              <a:t>leska vojna misija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err="1" smtClean="0"/>
              <a:t>Engleska</a:t>
            </a:r>
            <a:r>
              <a:rPr lang="en-US" b="1" dirty="0" smtClean="0"/>
              <a:t> </a:t>
            </a:r>
            <a:r>
              <a:rPr lang="en-US" b="1" dirty="0" err="1" smtClean="0"/>
              <a:t>vojna</a:t>
            </a:r>
            <a:r>
              <a:rPr lang="en-US" b="1" dirty="0" smtClean="0"/>
              <a:t> </a:t>
            </a:r>
            <a:r>
              <a:rPr lang="en-US" b="1" dirty="0" err="1" smtClean="0"/>
              <a:t>misija</a:t>
            </a:r>
            <a:r>
              <a:rPr lang="en-US" b="1" dirty="0" smtClean="0"/>
              <a:t> </a:t>
            </a:r>
            <a:r>
              <a:rPr lang="en-US" b="1" dirty="0" err="1" smtClean="0"/>
              <a:t>za</a:t>
            </a:r>
            <a:r>
              <a:rPr lang="en-US" b="1" dirty="0" smtClean="0"/>
              <a:t> </a:t>
            </a:r>
            <a:r>
              <a:rPr lang="en-US" b="1" dirty="0" err="1" smtClean="0"/>
              <a:t>rad</a:t>
            </a:r>
            <a:r>
              <a:rPr lang="en-US" b="1" dirty="0" smtClean="0"/>
              <a:t> u </a:t>
            </a:r>
            <a:r>
              <a:rPr lang="en-US" b="1" dirty="0" err="1" smtClean="0"/>
              <a:t>Srbiji</a:t>
            </a:r>
            <a:r>
              <a:rPr lang="en-US" b="1" dirty="0" smtClean="0"/>
              <a:t>, pod </a:t>
            </a:r>
            <a:r>
              <a:rPr lang="en-US" b="1" dirty="0" err="1" smtClean="0"/>
              <a:t>zvaničnim</a:t>
            </a:r>
            <a:r>
              <a:rPr lang="en-US" b="1" dirty="0" smtClean="0"/>
              <a:t> </a:t>
            </a:r>
            <a:r>
              <a:rPr lang="sr-Latn-CS" b="1" dirty="0" smtClean="0"/>
              <a:t> </a:t>
            </a:r>
            <a:r>
              <a:rPr lang="en-US" b="1" dirty="0" err="1" smtClean="0"/>
              <a:t>nazivom</a:t>
            </a:r>
            <a:r>
              <a:rPr lang="en-US" b="1" dirty="0" smtClean="0"/>
              <a:t> </a:t>
            </a:r>
            <a:r>
              <a:rPr lang="en-US" b="1" dirty="0" err="1" smtClean="0"/>
              <a:t>Britanska</a:t>
            </a:r>
            <a:r>
              <a:rPr lang="en-US" b="1" dirty="0" smtClean="0"/>
              <a:t> </a:t>
            </a:r>
            <a:r>
              <a:rPr lang="en-US" b="1" dirty="0" err="1" smtClean="0"/>
              <a:t>vojna</a:t>
            </a:r>
            <a:r>
              <a:rPr lang="en-US" b="1" dirty="0" smtClean="0"/>
              <a:t> </a:t>
            </a:r>
            <a:r>
              <a:rPr lang="en-US" b="1" dirty="0" err="1" smtClean="0"/>
              <a:t>bolnica</a:t>
            </a:r>
            <a:r>
              <a:rPr lang="en-US" b="1" dirty="0" smtClean="0"/>
              <a:t> </a:t>
            </a:r>
            <a:r>
              <a:rPr lang="en-US" b="1" dirty="0" err="1" smtClean="0"/>
              <a:t>pri</a:t>
            </a:r>
            <a:r>
              <a:rPr lang="en-US" b="1" dirty="0" smtClean="0"/>
              <a:t> </a:t>
            </a:r>
            <a:r>
              <a:rPr lang="en-US" b="1" dirty="0" err="1" smtClean="0"/>
              <a:t>srpskoj</a:t>
            </a:r>
            <a:endParaRPr lang="sr-Latn-CS" b="1" dirty="0" smtClean="0"/>
          </a:p>
          <a:p>
            <a:pPr algn="just">
              <a:buNone/>
            </a:pPr>
            <a:r>
              <a:rPr lang="sr-Latn-CS" b="1" dirty="0" smtClean="0"/>
              <a:t>	</a:t>
            </a:r>
            <a:r>
              <a:rPr lang="en-US" b="1" dirty="0" err="1" smtClean="0"/>
              <a:t>vojsci</a:t>
            </a:r>
            <a:r>
              <a:rPr lang="en-US" b="1" dirty="0" smtClean="0"/>
              <a:t> </a:t>
            </a:r>
            <a:r>
              <a:rPr lang="ru-RU" b="1" dirty="0" smtClean="0"/>
              <a:t> (British Military Hospital attached to thе Serbian Armies), </a:t>
            </a:r>
            <a:r>
              <a:rPr lang="en-US" b="1" dirty="0" err="1" smtClean="0"/>
              <a:t>ustanovljena</a:t>
            </a:r>
            <a:r>
              <a:rPr lang="en-US" b="1" dirty="0" smtClean="0"/>
              <a:t> je 15. </a:t>
            </a:r>
            <a:r>
              <a:rPr lang="en-US" b="1" dirty="0" err="1" smtClean="0"/>
              <a:t>februara</a:t>
            </a:r>
            <a:r>
              <a:rPr lang="en-US" b="1" dirty="0" smtClean="0"/>
              <a:t> 1915. </a:t>
            </a:r>
            <a:r>
              <a:rPr lang="en-US" b="1" dirty="0" err="1" smtClean="0"/>
              <a:t>godine</a:t>
            </a:r>
            <a:r>
              <a:rPr lang="en-US" b="1" dirty="0" smtClean="0"/>
              <a:t>, </a:t>
            </a:r>
            <a:r>
              <a:rPr lang="en-US" b="1" dirty="0" err="1" smtClean="0"/>
              <a:t>odlukom</a:t>
            </a:r>
            <a:r>
              <a:rPr lang="en-US" b="1" dirty="0" smtClean="0"/>
              <a:t> </a:t>
            </a:r>
            <a:r>
              <a:rPr lang="en-US" b="1" dirty="0" err="1" smtClean="0"/>
              <a:t>Ministarstva</a:t>
            </a:r>
            <a:r>
              <a:rPr lang="en-US" b="1" dirty="0" smtClean="0"/>
              <a:t> </a:t>
            </a:r>
            <a:r>
              <a:rPr lang="en-US" b="1" dirty="0" err="1" smtClean="0"/>
              <a:t>za</a:t>
            </a:r>
            <a:r>
              <a:rPr lang="en-US" b="1" dirty="0" smtClean="0"/>
              <a:t> rat </a:t>
            </a:r>
            <a:r>
              <a:rPr lang="en-US" b="1" dirty="0" err="1" smtClean="0"/>
              <a:t>Ujedinjenog</a:t>
            </a:r>
            <a:r>
              <a:rPr lang="en-US" b="1" dirty="0" smtClean="0"/>
              <a:t> </a:t>
            </a:r>
            <a:r>
              <a:rPr lang="en-US" b="1" dirty="0" err="1" smtClean="0"/>
              <a:t>kraljevstva</a:t>
            </a:r>
            <a:r>
              <a:rPr lang="en-US" b="1" dirty="0" smtClean="0"/>
              <a:t>, a </a:t>
            </a:r>
            <a:r>
              <a:rPr lang="en-US" b="1" dirty="0" err="1" smtClean="0"/>
              <a:t>za</a:t>
            </a:r>
            <a:r>
              <a:rPr lang="en-US" b="1" dirty="0" smtClean="0"/>
              <a:t> </a:t>
            </a:r>
            <a:r>
              <a:rPr lang="en-US" b="1" dirty="0" err="1" smtClean="0"/>
              <a:t>njenog</a:t>
            </a:r>
            <a:r>
              <a:rPr lang="en-US" b="1" dirty="0" smtClean="0"/>
              <a:t> </a:t>
            </a:r>
            <a:r>
              <a:rPr lang="en-US" b="1" dirty="0" err="1" smtClean="0"/>
              <a:t>komandanta</a:t>
            </a:r>
            <a:r>
              <a:rPr lang="en-US" b="1" dirty="0" smtClean="0"/>
              <a:t> </a:t>
            </a:r>
            <a:r>
              <a:rPr lang="en-US" b="1" dirty="0" err="1" smtClean="0"/>
              <a:t>postavljen</a:t>
            </a:r>
            <a:r>
              <a:rPr lang="en-US" b="1" dirty="0" smtClean="0"/>
              <a:t> je </a:t>
            </a:r>
            <a:r>
              <a:rPr lang="en-US" b="1" dirty="0" err="1" smtClean="0"/>
              <a:t>dr</a:t>
            </a:r>
            <a:r>
              <a:rPr lang="en-US" b="1" dirty="0" smtClean="0"/>
              <a:t> </a:t>
            </a:r>
            <a:r>
              <a:rPr lang="en-US" b="1" dirty="0" err="1" smtClean="0"/>
              <a:t>Viljem</a:t>
            </a:r>
            <a:r>
              <a:rPr lang="en-US" b="1" dirty="0" smtClean="0"/>
              <a:t> </a:t>
            </a:r>
            <a:r>
              <a:rPr lang="en-US" b="1" dirty="0" err="1" smtClean="0"/>
              <a:t>Hanter</a:t>
            </a:r>
            <a:r>
              <a:rPr lang="ru-RU" b="1" dirty="0" smtClean="0"/>
              <a:t>(William Hunter, 1861-1937), </a:t>
            </a:r>
            <a:r>
              <a:rPr lang="pl-PL" b="1" dirty="0" smtClean="0"/>
              <a:t>za tu priliku “unapređen” u čin pukovnika. </a:t>
            </a:r>
            <a:endParaRPr lang="sr-Latn-C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:\Vežbe 1-6\Epidemija pegavog tifusa\slika 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04"/>
            <a:ext cx="1571636" cy="2428892"/>
          </a:xfrm>
          <a:prstGeom prst="rect">
            <a:avLst/>
          </a:prstGeom>
          <a:noFill/>
        </p:spPr>
      </p:pic>
      <p:pic>
        <p:nvPicPr>
          <p:cNvPr id="1032" name="Picture 8" descr="D:\Vežbe 1-6\Epidemija pegavog tifusa\Fieldmarshall-Vojvoda Zivojin Misic p. 6 3X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428604"/>
            <a:ext cx="2071702" cy="2428892"/>
          </a:xfrm>
          <a:prstGeom prst="rect">
            <a:avLst/>
          </a:prstGeom>
          <a:noFill/>
        </p:spPr>
      </p:pic>
      <p:pic>
        <p:nvPicPr>
          <p:cNvPr id="3074" name="Picture 2" descr="F:\pegavi tifus\milunka savi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3429000"/>
            <a:ext cx="2786082" cy="3429000"/>
          </a:xfrm>
          <a:prstGeom prst="rect">
            <a:avLst/>
          </a:prstGeom>
          <a:noFill/>
        </p:spPr>
      </p:pic>
      <p:pic>
        <p:nvPicPr>
          <p:cNvPr id="18" name="Picture 2" descr="F:\Epidemija pegavog tifusa\arcibald raj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500042"/>
            <a:ext cx="1643074" cy="2357454"/>
          </a:xfrm>
          <a:prstGeom prst="rect">
            <a:avLst/>
          </a:prstGeom>
          <a:noFill/>
        </p:spPr>
      </p:pic>
      <p:pic>
        <p:nvPicPr>
          <p:cNvPr id="19" name="Picture 3" descr="F:\Epidemija pegavog tifusa\Zlocini-nad-Srbima-u-Velikom-ratu-569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0892" y="500042"/>
            <a:ext cx="1857388" cy="2428892"/>
          </a:xfrm>
          <a:prstGeom prst="rect">
            <a:avLst/>
          </a:prstGeom>
          <a:noFill/>
        </p:spPr>
      </p:pic>
      <p:pic>
        <p:nvPicPr>
          <p:cNvPr id="2050" name="Picture 2" descr="F:\pegavi tifus\Epidemija pegavog tifusa\slika 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3504" y="3429000"/>
            <a:ext cx="3357586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En</a:t>
            </a:r>
            <a:r>
              <a:rPr lang="en-US" dirty="0" smtClean="0"/>
              <a:t>g</a:t>
            </a:r>
            <a:r>
              <a:rPr lang="sr-Latn-CS" dirty="0" smtClean="0"/>
              <a:t>leska vojna misija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85786" y="1857364"/>
            <a:ext cx="77153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/>
              <a:t>D</a:t>
            </a:r>
            <a:r>
              <a:rPr lang="vi-VN" sz="2400" b="1" dirty="0" smtClean="0"/>
              <a:t>vanaestog februara</a:t>
            </a:r>
            <a:r>
              <a:rPr lang="sr-Latn-CS" sz="2400" b="1" dirty="0" smtClean="0"/>
              <a:t> </a:t>
            </a:r>
            <a:r>
              <a:rPr lang="en-US" sz="2400" b="1" dirty="0" smtClean="0"/>
              <a:t>19</a:t>
            </a:r>
            <a:r>
              <a:rPr lang="sr-Latn-CS" sz="2400" b="1" dirty="0" smtClean="0"/>
              <a:t>15</a:t>
            </a:r>
            <a:r>
              <a:rPr lang="sr-Latn-CS" sz="2400" b="1" dirty="0" smtClean="0"/>
              <a:t>.</a:t>
            </a:r>
            <a:r>
              <a:rPr lang="vi-VN" sz="2400" b="1" dirty="0" smtClean="0"/>
              <a:t> dr Hanter iz Srbije dobio odgovor da se radi o pegavom a ne trbušnom tifusu. </a:t>
            </a:r>
            <a:endParaRPr lang="sr-Latn-CS" sz="2400" b="1" dirty="0" smtClean="0"/>
          </a:p>
          <a:p>
            <a:pPr algn="just">
              <a:lnSpc>
                <a:spcPct val="150000"/>
              </a:lnSpc>
            </a:pPr>
            <a:r>
              <a:rPr lang="sr-Latn-CS" sz="2400" b="1" dirty="0" smtClean="0"/>
              <a:t>	</a:t>
            </a:r>
            <a:r>
              <a:rPr lang="vi-VN" sz="2400" b="1" dirty="0" smtClean="0"/>
              <a:t>Istog dana njemu je za zamenika određen major </a:t>
            </a:r>
            <a:endParaRPr lang="sr-Latn-CS" sz="2400" b="1" dirty="0" smtClean="0"/>
          </a:p>
          <a:p>
            <a:pPr algn="just">
              <a:lnSpc>
                <a:spcPct val="150000"/>
              </a:lnSpc>
            </a:pPr>
            <a:r>
              <a:rPr lang="vi-VN" sz="2400" b="1" dirty="0" smtClean="0"/>
              <a:t>dr Džordž E. F. Stamers (Georg Stammers), lekar epidemiolog s velikim iskustvom iz Indije i Južne Afrike, a u misiju su uvršćeni lekar­bakteriolog Viljem V. K. Topli (William Topley), kapetan po činu i još dvadeset dva lekara, svi poručnici.</a:t>
            </a:r>
            <a:endParaRPr lang="vi-VN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En</a:t>
            </a:r>
            <a:r>
              <a:rPr lang="en-US" dirty="0" smtClean="0"/>
              <a:t>g</a:t>
            </a:r>
            <a:r>
              <a:rPr lang="sr-Latn-CS" dirty="0" smtClean="0"/>
              <a:t>leska vojna misija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14414" y="2071678"/>
            <a:ext cx="65008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/>
              <a:t>Kada</a:t>
            </a:r>
            <a:r>
              <a:rPr lang="en-US" sz="2800" b="1" dirty="0" smtClean="0"/>
              <a:t> je </a:t>
            </a:r>
            <a:r>
              <a:rPr lang="en-US" sz="2800" b="1" dirty="0" err="1" smtClean="0"/>
              <a:t>britanska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misija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stigla</a:t>
            </a:r>
            <a:r>
              <a:rPr lang="en-US" sz="2800" b="1" dirty="0" smtClean="0"/>
              <a:t> u </a:t>
            </a:r>
            <a:r>
              <a:rPr lang="en-US" sz="2800" b="1" dirty="0" err="1" smtClean="0"/>
              <a:t>Srbiju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epidemiološka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situacija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bila</a:t>
            </a:r>
            <a:r>
              <a:rPr lang="en-US" sz="2800" b="1" dirty="0" smtClean="0"/>
              <a:t> je </a:t>
            </a:r>
            <a:r>
              <a:rPr lang="en-US" sz="2800" b="1" dirty="0" err="1" smtClean="0"/>
              <a:t>već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užasavajuća</a:t>
            </a:r>
            <a:r>
              <a:rPr lang="en-US" sz="2800" b="1" dirty="0" smtClean="0"/>
              <a:t>. </a:t>
            </a:r>
            <a:endParaRPr lang="en-US" sz="2800" b="1" dirty="0"/>
          </a:p>
        </p:txBody>
      </p:sp>
      <p:sp>
        <p:nvSpPr>
          <p:cNvPr id="7" name="Rectangle 6"/>
          <p:cNvSpPr/>
          <p:nvPr/>
        </p:nvSpPr>
        <p:spPr>
          <a:xfrm>
            <a:off x="1214414" y="3714752"/>
            <a:ext cx="65722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sz="2800" b="1" dirty="0" smtClean="0"/>
              <a:t>Prema zapisima Dr </a:t>
            </a:r>
            <a:r>
              <a:rPr lang="en-US" sz="2800" b="1" dirty="0" err="1" smtClean="0"/>
              <a:t>Hanter</a:t>
            </a:r>
            <a:r>
              <a:rPr lang="en-US" sz="2800" b="1" dirty="0" smtClean="0"/>
              <a:t> </a:t>
            </a:r>
            <a:r>
              <a:rPr lang="sr-Latn-CS" sz="2800" b="1" dirty="0" smtClean="0"/>
              <a:t>u Valjevu je </a:t>
            </a:r>
            <a:r>
              <a:rPr lang="en-US" sz="2800" b="1" dirty="0" smtClean="0"/>
              <a:t>video 1.000 </a:t>
            </a:r>
            <a:r>
              <a:rPr lang="en-US" sz="2800" b="1" dirty="0" err="1" smtClean="0"/>
              <a:t>obolelih</a:t>
            </a:r>
            <a:r>
              <a:rPr lang="en-US" sz="2800" b="1" dirty="0" smtClean="0"/>
              <a:t> u </a:t>
            </a:r>
            <a:r>
              <a:rPr lang="en-US" sz="2800" b="1" dirty="0" err="1" smtClean="0"/>
              <a:t>jednom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danu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i</a:t>
            </a:r>
            <a:r>
              <a:rPr lang="en-US" sz="2800" b="1" dirty="0" smtClean="0"/>
              <a:t> to </a:t>
            </a:r>
            <a:r>
              <a:rPr lang="en-US" sz="2800" b="1" dirty="0" err="1" smtClean="0"/>
              <a:t>vojnika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dok</a:t>
            </a:r>
            <a:r>
              <a:rPr lang="en-US" sz="2800" b="1" dirty="0" smtClean="0"/>
              <a:t> se </a:t>
            </a:r>
            <a:r>
              <a:rPr lang="en-US" sz="2800" b="1" dirty="0" err="1" smtClean="0"/>
              <a:t>obolelim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civilima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ni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broj</a:t>
            </a:r>
            <a:r>
              <a:rPr lang="en-US" sz="2800" b="1" dirty="0" smtClean="0"/>
              <a:t> ne </a:t>
            </a:r>
            <a:r>
              <a:rPr lang="en-US" sz="2800" b="1" dirty="0" err="1" smtClean="0"/>
              <a:t>zna</a:t>
            </a:r>
            <a:r>
              <a:rPr lang="en-US" sz="2800" b="1" dirty="0" smtClean="0"/>
              <a:t>. </a:t>
            </a:r>
            <a:endParaRPr lang="sr-Latn-CS" sz="2800" b="1" dirty="0" smtClean="0"/>
          </a:p>
          <a:p>
            <a:r>
              <a:rPr lang="sr-Latn-CS" sz="2800" b="1" dirty="0" smtClean="0"/>
              <a:t>U  februaru je umiralo 800-1000 ljudi dnevno.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En</a:t>
            </a:r>
            <a:r>
              <a:rPr lang="en-US" dirty="0" smtClean="0"/>
              <a:t>g</a:t>
            </a:r>
            <a:r>
              <a:rPr lang="sr-Latn-CS" dirty="0" smtClean="0"/>
              <a:t>leska vojna misija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14414" y="1859340"/>
            <a:ext cx="68580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Hanter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srpskom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sanitetu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izneo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glavne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preporuke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a one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odnosile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prvenstveno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vašljivu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prirodu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pegavog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tifusa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rekurensa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povratnog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tifusa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strogi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zahtev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svaki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čovek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žena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Srbiji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pomognu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ratu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protiv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epidemije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baš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kako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uspešno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borili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protiv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Austrijanaca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En</a:t>
            </a:r>
            <a:r>
              <a:rPr lang="en-US" dirty="0" smtClean="0"/>
              <a:t>g</a:t>
            </a:r>
            <a:r>
              <a:rPr lang="sr-Latn-CS" dirty="0" smtClean="0"/>
              <a:t>leska vojna misija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42976" y="2071677"/>
            <a:ext cx="66437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14348" y="1643050"/>
            <a:ext cx="750099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Misija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 je 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dobila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izričitu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naredbu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 ne 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bavi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lečenjem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obolelih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endParaRPr lang="sr-Latn-C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Njen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osnovni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cilj</a:t>
            </a:r>
            <a:r>
              <a:rPr lang="sr-Latn-C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bio je </a:t>
            </a:r>
            <a:r>
              <a:rPr lang="en-US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usmeren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preventivni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rad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trebalo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snimiti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situaciju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terenu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u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celoj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Srbiji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predložiti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mere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kojima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bi se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najpre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sprečilo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širenje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epidemije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što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bi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dovelo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do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njenog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gašenja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Misija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sobom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ponela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300.000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kompleta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vakcine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protiv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kolere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pegavog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tifusa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a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kasnije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joj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dostavljeno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još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200.000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doza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En</a:t>
            </a:r>
            <a:r>
              <a:rPr lang="en-US" dirty="0" smtClean="0"/>
              <a:t>g</a:t>
            </a:r>
            <a:r>
              <a:rPr lang="sr-Latn-CS" dirty="0" smtClean="0"/>
              <a:t>leska vojna misija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42910" y="2000240"/>
            <a:ext cx="75009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sz="2400" b="1" dirty="0" smtClean="0"/>
              <a:t>Za centar borbe protiv epidemije pegavog tifusa dr Hanter je odabrao </a:t>
            </a:r>
            <a:r>
              <a:rPr lang="vi-VN" sz="2400" b="1" dirty="0" smtClean="0">
                <a:solidFill>
                  <a:srgbClr val="FF0000"/>
                </a:solidFill>
              </a:rPr>
              <a:t>Mladenovac,</a:t>
            </a:r>
            <a:r>
              <a:rPr lang="vi-VN" sz="2400" b="1" dirty="0" smtClean="0"/>
              <a:t> značajan železnički saobraćajni čvor, i potom predu</a:t>
            </a:r>
            <a:r>
              <a:rPr lang="sr-Latn-CS" sz="2400" b="1" dirty="0" smtClean="0"/>
              <a:t>z</a:t>
            </a:r>
            <a:r>
              <a:rPr lang="vi-VN" sz="2400" b="1" dirty="0" smtClean="0"/>
              <a:t>eo mere da to mesto bude “najčistija i najuređenija stanica u Srbiji”. </a:t>
            </a:r>
          </a:p>
          <a:p>
            <a:pPr algn="just"/>
            <a:r>
              <a:rPr lang="vi-VN" sz="2400" b="1" dirty="0" smtClean="0"/>
              <a:t>Uz prekid železničkog saobraćaja i ukidanje vojničkih odsustava, započeta je i depedikulacija pomoću srpskog bureta.</a:t>
            </a:r>
          </a:p>
          <a:p>
            <a:pPr algn="just"/>
            <a:r>
              <a:rPr lang="vi-VN" sz="2400" b="1" dirty="0" smtClean="0"/>
              <a:t>Za svaku četu (oko 250 vojnika) obezbeđeno je po jedno bure, a postupak je ponavljan svake dve sedmice. Formirani su i sanitetski vozovi za dezinfekciju i vakcinaciju, čije su baze bile u Kijevu i Ralji, južno od Beograda.</a:t>
            </a:r>
            <a:endParaRPr lang="vi-VN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En</a:t>
            </a:r>
            <a:r>
              <a:rPr lang="en-US" dirty="0" smtClean="0"/>
              <a:t>g</a:t>
            </a:r>
            <a:r>
              <a:rPr lang="sr-Latn-CS" dirty="0" smtClean="0"/>
              <a:t>leska vojna misija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2976" y="2428868"/>
            <a:ext cx="7000924" cy="334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Šestog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marta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potpukovnik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Stamers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predstavio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bure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dezinfekciju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srpsko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bure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preteču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današnjeg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autoklava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), 9.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marta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započeto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je a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dva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kasnije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završeno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formiranje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dezinfekcione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stanice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Kragujevcu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Srpsko bure</a:t>
            </a:r>
            <a:endParaRPr lang="en-US" dirty="0"/>
          </a:p>
        </p:txBody>
      </p:sp>
      <p:pic>
        <p:nvPicPr>
          <p:cNvPr id="4" name="Picture 3" descr="http://static.aleksinac.net/files/ilustracije/bure_spaslo_srbiju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928812"/>
            <a:ext cx="6429420" cy="392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Srpsko bure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00100" y="1714489"/>
            <a:ext cx="75009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sz="2400" b="1" dirty="0" smtClean="0"/>
              <a:t>Improvizovano je na licu mesta, od raspoloživog materijala. Parni aparat činila su dva dela – i to kazan u kome se stvarala para i bure za odeću i druge predmete. Na ognjištu ispod kazana založila bi se vatra, voda u kazanu bi ključala, a para išla nagore, kroz rupe u buretu iznad kazana. </a:t>
            </a:r>
            <a:endParaRPr lang="sr-Latn-CS" sz="2400" b="1" dirty="0" smtClean="0"/>
          </a:p>
          <a:p>
            <a:pPr algn="just"/>
            <a:r>
              <a:rPr lang="vi-VN" sz="2400" b="1" dirty="0" smtClean="0"/>
              <a:t>U buretu je bila okačena odeća iz koje je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trebalo</a:t>
            </a:r>
            <a:r>
              <a:rPr lang="vi-VN" sz="2400" b="1" dirty="0" smtClean="0"/>
              <a:t> istrebiti vaš</a:t>
            </a:r>
            <a:r>
              <a:rPr lang="en-US" sz="2400" b="1" dirty="0" err="1" smtClean="0"/>
              <a:t>i</a:t>
            </a:r>
            <a:r>
              <a:rPr lang="vi-VN" sz="2400" b="1" dirty="0" smtClean="0"/>
              <a:t>. </a:t>
            </a:r>
            <a:endParaRPr lang="sr-Latn-CS" sz="2400" b="1" dirty="0" smtClean="0"/>
          </a:p>
          <a:p>
            <a:pPr algn="just"/>
            <a:r>
              <a:rPr lang="vi-VN" sz="2400" b="1" dirty="0" smtClean="0"/>
              <a:t>Bure bi se odozgo dobro zatvorilo, pritisnulo nekim kamenom, a ceo postupak trajao je oko 40 minuta.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Mere dr Hantera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00100" y="1500174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28662" y="1500175"/>
            <a:ext cx="707236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Obavezna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prijava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izolacija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depedikulacija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bolnicama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U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gradovima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selima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prijave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vršiti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preko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domaćina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Lična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čistoća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bolesnika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uništenje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insekata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rublju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odeći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posteljini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Smeštaj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obolelilh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bolnice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je to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moguće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Lična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zainteresovanost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svake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osobe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borbu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protiv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ove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bolesti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Mere dr Hantera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14414" y="2143116"/>
            <a:ext cx="67151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6. </a:t>
            </a:r>
            <a:r>
              <a:rPr lang="vi-VN" b="1" dirty="0" smtClean="0"/>
              <a:t>Javnost obaveštavati plakatima i novinama;</a:t>
            </a:r>
            <a:br>
              <a:rPr lang="vi-VN" b="1" dirty="0" smtClean="0"/>
            </a:br>
            <a:r>
              <a:rPr lang="vi-VN" b="1" dirty="0" smtClean="0"/>
              <a:t/>
            </a:r>
            <a:br>
              <a:rPr lang="vi-VN" b="1" dirty="0" smtClean="0"/>
            </a:br>
            <a:r>
              <a:rPr lang="vi-VN" b="1" dirty="0" smtClean="0"/>
              <a:t>7. Formiranje javnih dezinsekcionih stanica;</a:t>
            </a:r>
            <a:br>
              <a:rPr lang="vi-VN" b="1" dirty="0" smtClean="0"/>
            </a:br>
            <a:r>
              <a:rPr lang="vi-VN" b="1" dirty="0" smtClean="0"/>
              <a:t/>
            </a:r>
            <a:br>
              <a:rPr lang="vi-VN" b="1" dirty="0" smtClean="0"/>
            </a:br>
            <a:r>
              <a:rPr lang="vi-VN" b="1" dirty="0" smtClean="0"/>
              <a:t>8. Formiranje novoimprovizovanih parnih dezinsekcionih buradi (barelle desinsector), koje je </a:t>
            </a:r>
            <a:r>
              <a:rPr lang="vi-VN" sz="2000" b="1" dirty="0" smtClean="0">
                <a:solidFill>
                  <a:srgbClr val="FF0000"/>
                </a:solidFill>
              </a:rPr>
              <a:t>potpukovnik Stamers </a:t>
            </a:r>
            <a:r>
              <a:rPr lang="vi-VN" b="1" dirty="0" smtClean="0"/>
              <a:t>osmislio kao tako proste, tako jeftine i tako lake da se mogu izraditi u svakom broju i u svakom se</a:t>
            </a:r>
            <a:r>
              <a:rPr lang="sr-Latn-CS" b="1" dirty="0" smtClean="0"/>
              <a:t>l</a:t>
            </a:r>
            <a:r>
              <a:rPr lang="vi-VN" b="1" dirty="0" smtClean="0"/>
              <a:t>u, čak i u svakom domaćinstvu u zemlji”. Već 16. marta sve predložene me</a:t>
            </a:r>
            <a:r>
              <a:rPr lang="en-US" b="1" dirty="0" smtClean="0"/>
              <a:t>r</a:t>
            </a:r>
            <a:r>
              <a:rPr lang="vi-VN" b="1" dirty="0" smtClean="0"/>
              <a:t>e počele su da se preduzimaju širom Srbije, i u građanstvu i u vojsci.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I SVETSKI RAT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Latn-CS" dirty="0" smtClean="0"/>
              <a:t>Prvi svetski rat-nazvan veliki i evropski, zbog velikog broja zemalja koje su učestvovale, 28 država, 74 miliona mobilisanih vojnika. </a:t>
            </a:r>
            <a:r>
              <a:rPr lang="en-US" dirty="0" smtClean="0"/>
              <a:t>P</a:t>
            </a:r>
            <a:r>
              <a:rPr lang="sr-Latn-CS" dirty="0" smtClean="0"/>
              <a:t>oginulo je 40 miliona </a:t>
            </a:r>
            <a:r>
              <a:rPr lang="en-US" dirty="0" err="1" smtClean="0"/>
              <a:t>ljudi</a:t>
            </a:r>
            <a:r>
              <a:rPr lang="sr-Latn-CS" dirty="0" smtClean="0"/>
              <a:t>.</a:t>
            </a:r>
          </a:p>
          <a:p>
            <a:pPr algn="just"/>
            <a:r>
              <a:rPr lang="sr-Latn-CS" dirty="0" smtClean="0"/>
              <a:t>Rat je doveo do teških razaranja, pokrenuo ogromne mase vojnika i stanovništva, što je uslovilo pojavu masovnih epidemija zaraznih bolesti i njihovo veliko širenje.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Mere dr Hantera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00100" y="1720840"/>
            <a:ext cx="735811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sz="2400" b="1" dirty="0" smtClean="0"/>
              <a:t>Dvanaestog marta, takođe u Kragujevcu, kapetan dr Topli oformio je </a:t>
            </a:r>
            <a:r>
              <a:rPr lang="vi-VN" sz="2400" b="1" dirty="0" smtClean="0">
                <a:solidFill>
                  <a:srgbClr val="FF0000"/>
                </a:solidFill>
              </a:rPr>
              <a:t>bakteriološku laborato</a:t>
            </a:r>
            <a:r>
              <a:rPr lang="sr-Latn-CS" sz="2400" b="1" dirty="0" smtClean="0">
                <a:solidFill>
                  <a:srgbClr val="FF0000"/>
                </a:solidFill>
              </a:rPr>
              <a:t>r</a:t>
            </a:r>
            <a:r>
              <a:rPr lang="vi-VN" sz="2400" b="1" dirty="0" smtClean="0">
                <a:solidFill>
                  <a:srgbClr val="FF0000"/>
                </a:solidFill>
              </a:rPr>
              <a:t>iju, </a:t>
            </a:r>
            <a:r>
              <a:rPr lang="vi-VN" sz="2400" b="1" dirty="0" smtClean="0"/>
              <a:t>a narednog dana, u kragujevačkoj bolni</a:t>
            </a:r>
            <a:r>
              <a:rPr lang="sr-Latn-CS" sz="2400" b="1" dirty="0" smtClean="0"/>
              <a:t>c</a:t>
            </a:r>
            <a:r>
              <a:rPr lang="vi-VN" sz="2400" b="1" dirty="0" smtClean="0"/>
              <a:t>i škotskih žena broj 3, uspešno je ispitano kako funkcioniše tek uspostavljena </a:t>
            </a:r>
            <a:r>
              <a:rPr lang="vi-VN" sz="2400" b="1" dirty="0" smtClean="0">
                <a:solidFill>
                  <a:srgbClr val="FF0000"/>
                </a:solidFill>
              </a:rPr>
              <a:t>dezinfekciona stanica</a:t>
            </a:r>
            <a:r>
              <a:rPr lang="vi-VN" sz="2400" b="1" dirty="0" smtClean="0"/>
              <a:t>. </a:t>
            </a:r>
          </a:p>
          <a:p>
            <a:pPr algn="just"/>
            <a:r>
              <a:rPr lang="vi-VN" sz="2400" b="1" dirty="0" smtClean="0"/>
              <a:t>Već 25. marta predstavljen je pokretni železnički dezinfekor u Kragujevcu, a 6. aprila isti takav i u Nišu; u međuvremenu, 2. aprila, formiran </a:t>
            </a:r>
            <a:r>
              <a:rPr lang="vi-VN" sz="2400" b="1" dirty="0" smtClean="0">
                <a:solidFill>
                  <a:srgbClr val="FF0000"/>
                </a:solidFill>
              </a:rPr>
              <a:t>je prvi engleski</a:t>
            </a:r>
            <a:endParaRPr lang="sr-Latn-CS" sz="2400" b="1" dirty="0" smtClean="0">
              <a:solidFill>
                <a:srgbClr val="FF0000"/>
              </a:solidFill>
            </a:endParaRPr>
          </a:p>
          <a:p>
            <a:pPr algn="just"/>
            <a:r>
              <a:rPr lang="vi-VN" sz="2400" b="1" dirty="0" smtClean="0">
                <a:solidFill>
                  <a:srgbClr val="FF0000"/>
                </a:solidFill>
              </a:rPr>
              <a:t>sanit</a:t>
            </a:r>
            <a:r>
              <a:rPr lang="sr-Latn-CS" sz="2400" b="1" dirty="0" smtClean="0">
                <a:solidFill>
                  <a:srgbClr val="FF0000"/>
                </a:solidFill>
              </a:rPr>
              <a:t>et</a:t>
            </a:r>
            <a:r>
              <a:rPr lang="vi-VN" sz="2400" b="1" dirty="0" smtClean="0">
                <a:solidFill>
                  <a:srgbClr val="FF0000"/>
                </a:solidFill>
              </a:rPr>
              <a:t>ski voz za vakcinaciju.</a:t>
            </a:r>
            <a:endParaRPr lang="sr-Latn-CS" sz="2400" b="1" dirty="0" smtClean="0">
              <a:solidFill>
                <a:srgbClr val="FF0000"/>
              </a:solidFill>
            </a:endParaRPr>
          </a:p>
          <a:p>
            <a:pPr algn="just"/>
            <a:r>
              <a:rPr lang="vi-VN" sz="2400" b="1" dirty="0" smtClean="0"/>
              <a:t/>
            </a:r>
            <a:br>
              <a:rPr lang="vi-VN" sz="2400" b="1" dirty="0" smtClean="0"/>
            </a:br>
            <a:endParaRPr lang="vi-VN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Mere dr Hantera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42976" y="2967335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pidemija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ugušena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17.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maja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misija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je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iz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Kragujevca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krenu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prema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Engleskoj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10.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jun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Doprinos dr Ludvika Hiršfelda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28596" y="1620981"/>
            <a:ext cx="807249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/>
              <a:t>Koliko je pomogao Srbima u Valjevu, toliko je dr Hiršfeld učinio i na Krfu.</a:t>
            </a:r>
          </a:p>
          <a:p>
            <a:r>
              <a:rPr lang="sr-Latn-CS" sz="2400" b="1" dirty="0" smtClean="0"/>
              <a:t>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Solun</a:t>
            </a:r>
            <a:r>
              <a:rPr lang="sr-Latn-CS" sz="2400" b="1" dirty="0" smtClean="0"/>
              <a:t>u</a:t>
            </a:r>
            <a:r>
              <a:rPr lang="en-US" sz="2400" b="1" dirty="0" smtClean="0"/>
              <a:t> 1916. </a:t>
            </a:r>
            <a:r>
              <a:rPr lang="en-US" sz="2400" b="1" dirty="0" err="1" smtClean="0"/>
              <a:t>godine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Hiršfeldova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laboratorija</a:t>
            </a:r>
            <a:r>
              <a:rPr lang="en-US" sz="2400" b="1" dirty="0" smtClean="0"/>
              <a:t> je </a:t>
            </a:r>
            <a:r>
              <a:rPr lang="en-US" sz="2400" b="1" dirty="0" err="1" smtClean="0"/>
              <a:t>bila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centralna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laboratorija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srpske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vojske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smeštena</a:t>
            </a:r>
            <a:r>
              <a:rPr lang="en-US" sz="2400" b="1" dirty="0" smtClean="0"/>
              <a:t> u </a:t>
            </a:r>
            <a:r>
              <a:rPr lang="en-US" sz="2400" b="1" dirty="0" err="1" smtClean="0"/>
              <a:t>selu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Sedes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kod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Soluna</a:t>
            </a:r>
            <a:r>
              <a:rPr lang="en-US" sz="2400" b="1" dirty="0" smtClean="0"/>
              <a:t>.</a:t>
            </a:r>
            <a:endParaRPr lang="sr-Latn-CS" sz="2400" b="1" dirty="0" smtClean="0"/>
          </a:p>
          <a:p>
            <a:r>
              <a:rPr lang="sr-Latn-CS" sz="2400" b="1" dirty="0" smtClean="0"/>
              <a:t>Važni pronalasci: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petovalentn</a:t>
            </a:r>
            <a:r>
              <a:rPr lang="sr-Latn-CS" sz="2400" b="1" dirty="0" smtClean="0"/>
              <a:t>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vakcin</a:t>
            </a:r>
            <a:r>
              <a:rPr lang="sr-Latn-CS" sz="2400" b="1" dirty="0" smtClean="0"/>
              <a:t>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protiv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kolere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pegavog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tifusa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paratifusa</a:t>
            </a:r>
            <a:r>
              <a:rPr lang="en-US" sz="2400" b="1" dirty="0" smtClean="0"/>
              <a:t> A, B </a:t>
            </a:r>
            <a:r>
              <a:rPr lang="en-US" sz="2400" b="1" dirty="0" err="1" smtClean="0"/>
              <a:t>i</a:t>
            </a:r>
            <a:r>
              <a:rPr lang="en-US" sz="2400" b="1" dirty="0" smtClean="0"/>
              <a:t> C. </a:t>
            </a:r>
            <a:endParaRPr lang="sr-Latn-CS" sz="2400" b="1" dirty="0" smtClean="0"/>
          </a:p>
          <a:p>
            <a:r>
              <a:rPr lang="en-US" sz="2400" b="1" dirty="0" err="1" smtClean="0"/>
              <a:t>Zahvaljujući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njegovim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merama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srpske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vojnike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Solunskom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frontu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epidemija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malarije</a:t>
            </a:r>
            <a:r>
              <a:rPr lang="en-US" sz="2400" b="1" dirty="0" smtClean="0"/>
              <a:t> je </a:t>
            </a:r>
            <a:r>
              <a:rPr lang="en-US" sz="2400" b="1" dirty="0" err="1" smtClean="0"/>
              <a:t>gotovo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zaobišla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sprečila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njeno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potpuno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desetkovanje</a:t>
            </a:r>
            <a:r>
              <a:rPr lang="en-US" sz="2400" b="1" dirty="0" smtClean="0"/>
              <a:t>. </a:t>
            </a:r>
            <a:endParaRPr lang="sr-Latn-CS" sz="2400" b="1" dirty="0" smtClean="0"/>
          </a:p>
          <a:p>
            <a:r>
              <a:rPr lang="en-US" sz="2400" b="1" dirty="0" err="1" smtClean="0"/>
              <a:t>Osim</a:t>
            </a:r>
            <a:r>
              <a:rPr lang="en-US" sz="2400" b="1" dirty="0" smtClean="0"/>
              <a:t> toga, </a:t>
            </a:r>
            <a:r>
              <a:rPr lang="en-US" sz="2400" b="1" dirty="0" err="1" smtClean="0"/>
              <a:t>Hiršfeld</a:t>
            </a:r>
            <a:r>
              <a:rPr lang="en-US" sz="2400" b="1" dirty="0" smtClean="0"/>
              <a:t> je u to </a:t>
            </a:r>
            <a:r>
              <a:rPr lang="en-US" sz="2400" b="1" dirty="0" err="1" smtClean="0"/>
              <a:t>vreme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izolovao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</a:t>
            </a:r>
            <a:r>
              <a:rPr lang="en-US" sz="2400" b="1" dirty="0" smtClean="0"/>
              <a:t> do </a:t>
            </a:r>
            <a:r>
              <a:rPr lang="en-US" sz="2400" b="1" dirty="0" err="1" smtClean="0"/>
              <a:t>tada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nepoznat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soj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paratifusa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koji</a:t>
            </a:r>
            <a:r>
              <a:rPr lang="en-US" sz="2400" b="1" dirty="0" smtClean="0"/>
              <a:t> se </a:t>
            </a:r>
            <a:r>
              <a:rPr lang="en-US" sz="2400" b="1" dirty="0" err="1" smtClean="0"/>
              <a:t>danas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naziva</a:t>
            </a:r>
            <a:r>
              <a:rPr lang="en-US" sz="2400" b="1" dirty="0" smtClean="0"/>
              <a:t> Salmonella </a:t>
            </a:r>
            <a:r>
              <a:rPr lang="en-US" sz="2400" b="1" dirty="0" err="1" smtClean="0"/>
              <a:t>hirsyfeldi</a:t>
            </a:r>
            <a:r>
              <a:rPr lang="sr-Latn-CS" sz="2400" b="1" dirty="0" smtClean="0"/>
              <a:t>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Doprinos dr Ludvika Hiršfelda</a:t>
            </a:r>
            <a:endParaRPr lang="en-US" dirty="0"/>
          </a:p>
        </p:txBody>
      </p:sp>
      <p:pic>
        <p:nvPicPr>
          <p:cNvPr id="3" name="Picture 8" descr="D:\Vežbe 1-6\Epidemija pegavog tifusa\Doktor Ludvik Hiršfe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928802"/>
            <a:ext cx="4714908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DANAŠNJA ZNANJA O PEGAVOM TIFUSU</a:t>
            </a:r>
            <a:br>
              <a:rPr lang="sr-Latn-C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71538" y="1428736"/>
            <a:ext cx="728667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r-Latn-CS" dirty="0" smtClean="0"/>
          </a:p>
          <a:p>
            <a:pPr algn="just">
              <a:lnSpc>
                <a:spcPct val="150000"/>
              </a:lnSpc>
            </a:pPr>
            <a:r>
              <a:rPr lang="sr-Latn-CS" sz="2000" b="1" dirty="0" smtClean="0">
                <a:solidFill>
                  <a:srgbClr val="FF0000"/>
                </a:solidFill>
              </a:rPr>
              <a:t>Obligatno</a:t>
            </a:r>
            <a:r>
              <a:rPr lang="sr-Latn-CS" sz="2000" b="1" dirty="0" smtClean="0"/>
              <a:t> transmisivna vektorska bolest.</a:t>
            </a:r>
          </a:p>
          <a:p>
            <a:pPr algn="just">
              <a:lnSpc>
                <a:spcPct val="150000"/>
              </a:lnSpc>
            </a:pPr>
            <a:r>
              <a:rPr lang="sr-Latn-CS" sz="2000" b="1" dirty="0" smtClean="0"/>
              <a:t>Akutno zarazno oboljenje  čiji je uzročnik Rickettsia prowazeki, koju prenosi sa čoveka vaš tela (Pediculus umanis corporis). Počinje naglo, groznicom, jezom glavoboljom koja je najizraženija u frontalnom delu, visokom temeraturom, &gt;40, bolovi u celom telu. Izraženi su znaci opšte intoksikacije i dolazi do pomućenja svesti, do fotofobije, konjuktivitisa, lice izrazito crveno, zažareno. </a:t>
            </a:r>
            <a:endParaRPr lang="sr-Latn-C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DANAŠNJA ZNANJA O PEGAVOM TIFUSU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14348" y="2136338"/>
            <a:ext cx="7143800" cy="2815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Latn-CS" sz="2000" b="1" dirty="0" smtClean="0"/>
              <a:t>Od 5 do 7. dana pojavljuje se makulopapulozna ospa na koži grudnog koša, trbuha, po celom telu osim lica i tabana. Na kraju prve sedmice, dolazi do poremećaja psihičkog stanja, a bolesnici su u bunilu, često su i agresivni.</a:t>
            </a:r>
          </a:p>
          <a:p>
            <a:pPr>
              <a:lnSpc>
                <a:spcPct val="150000"/>
              </a:lnSpc>
            </a:pPr>
            <a:r>
              <a:rPr lang="sr-Latn-CS" sz="2000" b="1" dirty="0" smtClean="0"/>
              <a:t>Inkubacija je 10-14 dana (5-23), najčešće 11 dana. </a:t>
            </a:r>
          </a:p>
          <a:p>
            <a:pPr>
              <a:lnSpc>
                <a:spcPct val="150000"/>
              </a:lnSpc>
            </a:pPr>
            <a:r>
              <a:rPr lang="sr-Latn-CS" sz="2000" b="1" dirty="0" smtClean="0"/>
              <a:t>Leči se antibioticima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457200" y="142852"/>
            <a:ext cx="8229600" cy="1428760"/>
          </a:xfrm>
        </p:spPr>
        <p:txBody>
          <a:bodyPr>
            <a:normAutofit/>
          </a:bodyPr>
          <a:lstStyle/>
          <a:p>
            <a:r>
              <a:rPr lang="sr-Latn-CS" dirty="0" smtClean="0"/>
              <a:t>DANAŠNJA ZNANJA O PEGAVOM TIFUSU</a:t>
            </a:r>
            <a:endParaRPr lang="en-US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1643050"/>
            <a:ext cx="792961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Izvor i rezervoar 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pegavog tifusa je čovek-bolesnik od pegavca ili recidiva (Brill-Zinsserova bolest).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Isključivo čovek učestvuje u održavanju i 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irenju pegavca.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Put preno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enja 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rikecije provaceki je 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Pediculus corporis i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 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vestimenti.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 sredini gde nema va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tela nema ni pegavca.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Inficiran va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zarazna je čim počne da izlučuje rikecije preko fecesa. Čovek se če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 i utrljava feces u kožu, i sa njima i rikecije.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 se događa 2-6 dana posle parazitiranja na bolesnom čoveku. Inficirana va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živi 2 nedelje. </a:t>
            </a:r>
            <a:endParaRPr kumimoji="0" lang="sr-Latn-C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PREVENCIJA I SUZBIJANJE</a:t>
            </a:r>
            <a:br>
              <a:rPr lang="sr-Latn-CS" dirty="0" smtClean="0"/>
            </a:br>
            <a:endParaRPr lang="en-US" dirty="0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857224" y="1643051"/>
            <a:ext cx="721523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Osnovna mera je iskorenjvanje va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ljivosti tela.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Metode: insekticidi-dezinsekcija, edukacija, op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 i lična higijena, posebno rublja.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Insekticidi: Diditi, lindan, malation.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Primena vakcine radi prevencije ima ograničene indikacije. Mrtva vakcina u dve doze. Ublažava simtome i smanjuje letalitet.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Postoji i živa. Postojedokazi da soj posle izvesnog vremena postaje virulentan.</a:t>
            </a:r>
            <a:endParaRPr kumimoji="0" lang="sr-Latn-C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AUTOKLAV</a:t>
            </a:r>
            <a:endParaRPr lang="en-US" dirty="0"/>
          </a:p>
        </p:txBody>
      </p:sp>
      <p:pic>
        <p:nvPicPr>
          <p:cNvPr id="1027" name="Picture 3" descr="F:\pegavi tifus\autoklav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2325" y="2481263"/>
            <a:ext cx="2419350" cy="3090877"/>
          </a:xfrm>
          <a:prstGeom prst="rect">
            <a:avLst/>
          </a:prstGeom>
          <a:noFill/>
        </p:spPr>
      </p:pic>
      <p:pic>
        <p:nvPicPr>
          <p:cNvPr id="1028" name="Picture 4" descr="F:\pegavi tifus\autoklav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500306"/>
            <a:ext cx="2143140" cy="3000396"/>
          </a:xfrm>
          <a:prstGeom prst="rect">
            <a:avLst/>
          </a:prstGeom>
          <a:noFill/>
        </p:spPr>
      </p:pic>
      <p:pic>
        <p:nvPicPr>
          <p:cNvPr id="1029" name="Picture 5" descr="F:\pegavi tifus\autokla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562224"/>
            <a:ext cx="2286016" cy="3009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Značaj pegavog tifusa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85786" y="2143116"/>
            <a:ext cx="721523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sz="2800" b="1" dirty="0" smtClean="0"/>
              <a:t>U miru nema značaja za stanovništvo naše zemlje, ni za civile ni za vojsku. Poslednje obolenje od pegavca zabeleženo je 1957. u JNA a prijavljeno u SFRJ 1971.</a:t>
            </a:r>
          </a:p>
          <a:p>
            <a:r>
              <a:rPr lang="sr-Latn-CS" sz="2800" b="1" dirty="0" smtClean="0"/>
              <a:t>Pegavi t</a:t>
            </a:r>
            <a:r>
              <a:rPr lang="en-US" sz="2800" b="1" dirty="0" err="1" smtClean="0"/>
              <a:t>ifus</a:t>
            </a:r>
            <a:r>
              <a:rPr lang="en-US" sz="2800" b="1" dirty="0" smtClean="0"/>
              <a:t> je </a:t>
            </a:r>
            <a:r>
              <a:rPr lang="sr-Latn-CS" sz="2800" b="1" dirty="0" smtClean="0"/>
              <a:t>ratna zaraza i uz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malarij</a:t>
            </a:r>
            <a:r>
              <a:rPr lang="sr-Latn-CS" sz="2800" b="1" dirty="0" smtClean="0"/>
              <a:t>u </a:t>
            </a:r>
            <a:r>
              <a:rPr lang="en-US" sz="2800" b="1" dirty="0" err="1" smtClean="0"/>
              <a:t>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dizenterija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čin</a:t>
            </a:r>
            <a:r>
              <a:rPr lang="sr-Latn-CS" sz="2800" b="1" dirty="0" smtClean="0"/>
              <a:t>io je 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čuvenu</a:t>
            </a:r>
            <a:r>
              <a:rPr lang="en-US" sz="2800" b="1" dirty="0" smtClean="0"/>
              <a:t> „</a:t>
            </a:r>
            <a:r>
              <a:rPr lang="en-US" sz="2800" b="1" dirty="0" err="1" smtClean="0"/>
              <a:t>veliku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trojku</a:t>
            </a:r>
            <a:r>
              <a:rPr lang="en-US" sz="2800" b="1" dirty="0" smtClean="0"/>
              <a:t>”, </a:t>
            </a:r>
            <a:r>
              <a:rPr lang="en-US" sz="2800" b="1" dirty="0" err="1" smtClean="0"/>
              <a:t>bolesti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koje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najčešće</a:t>
            </a:r>
            <a:r>
              <a:rPr lang="en-US" sz="2800" b="1" dirty="0" smtClean="0"/>
              <a:t> do </a:t>
            </a:r>
            <a:r>
              <a:rPr lang="en-US" sz="2800" b="1" dirty="0" err="1" smtClean="0"/>
              <a:t>izražaja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dolazile</a:t>
            </a:r>
            <a:r>
              <a:rPr lang="en-US" sz="2800" b="1" dirty="0" smtClean="0"/>
              <a:t> u </a:t>
            </a:r>
            <a:r>
              <a:rPr lang="en-US" sz="2800" b="1" dirty="0" err="1" smtClean="0"/>
              <a:t>ratovima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SRBIJA U I SVETSKOM RATU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094806"/>
          </a:xfrm>
        </p:spPr>
        <p:txBody>
          <a:bodyPr>
            <a:normAutofit/>
          </a:bodyPr>
          <a:lstStyle/>
          <a:p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Srbija je ušla u ovaj rat neoporavljena iz balkanskih ratova, mobilišući sve što je moglo da nosi oružje (oko 711 000 vojnika), raspolažući sa ukupno 534 lekara.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SRBIJA U PRVOM SVETSKOM RATU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380558"/>
          </a:xfrm>
        </p:spPr>
        <p:txBody>
          <a:bodyPr/>
          <a:lstStyle/>
          <a:p>
            <a:r>
              <a:rPr lang="sr-Latn-CS" b="1" dirty="0" smtClean="0"/>
              <a:t>Nije bilo vremena ni spremnosti da se izvuku pouke iz nedavnih epidemija, niti kadrova i sredstava da se sanitetska služba bolje opremi za novi rat.</a:t>
            </a:r>
            <a:endParaRPr lang="en-US" b="1" dirty="0" smtClean="0"/>
          </a:p>
          <a:p>
            <a:r>
              <a:rPr lang="sr-Latn-CS" b="1" dirty="0" smtClean="0"/>
              <a:t>To je uslovilo katastrofu od pegavog i povratnog tifusa već u prvoj godini ratovanja.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POČETAK EPIDEMIJE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66244"/>
          </a:xfrm>
        </p:spPr>
        <p:txBody>
          <a:bodyPr>
            <a:normAutofit/>
          </a:bodyPr>
          <a:lstStyle/>
          <a:p>
            <a:r>
              <a:rPr lang="sr-Latn-CS" b="1" dirty="0" smtClean="0"/>
              <a:t>Epidemija pegavog i povratnog tifusa počela je naglo posle </a:t>
            </a:r>
            <a:r>
              <a:rPr lang="en-US" b="1" dirty="0" smtClean="0"/>
              <a:t>K</a:t>
            </a:r>
            <a:r>
              <a:rPr lang="sr-Latn-CS" b="1" dirty="0" smtClean="0"/>
              <a:t>olubarske bitke </a:t>
            </a:r>
          </a:p>
          <a:p>
            <a:pPr>
              <a:buNone/>
            </a:pPr>
            <a:r>
              <a:rPr lang="sr-Latn-CS" b="1" dirty="0" smtClean="0"/>
              <a:t>	(16.11-15.12.1914.). </a:t>
            </a:r>
          </a:p>
          <a:p>
            <a:r>
              <a:rPr lang="sr-Latn-CS" b="1" dirty="0" smtClean="0"/>
              <a:t>Prvi oboleli bili su zarobljenici u rejonu Valjeva, pa srpske trupe, a preko ranjenih i obolelih vojnika epidemija se raširila po celoj Srbiji.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USLOVI U KOJIMA SE POJAVILA EPIDEMIJA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380558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Nakon</a:t>
            </a:r>
            <a:r>
              <a:rPr lang="en-US" b="1" dirty="0" smtClean="0"/>
              <a:t> </a:t>
            </a:r>
            <a:r>
              <a:rPr lang="en-US" b="1" dirty="0" err="1" smtClean="0"/>
              <a:t>Kolubarske</a:t>
            </a:r>
            <a:r>
              <a:rPr lang="en-US" b="1" dirty="0" smtClean="0"/>
              <a:t> </a:t>
            </a:r>
            <a:r>
              <a:rPr lang="en-US" b="1" dirty="0" err="1" smtClean="0"/>
              <a:t>bitke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povratka</a:t>
            </a:r>
            <a:r>
              <a:rPr lang="en-US" b="1" dirty="0" smtClean="0"/>
              <a:t> </a:t>
            </a:r>
            <a:r>
              <a:rPr lang="en-US" b="1" dirty="0" err="1" smtClean="0"/>
              <a:t>srpske</a:t>
            </a:r>
            <a:r>
              <a:rPr lang="en-US" b="1" dirty="0" smtClean="0"/>
              <a:t> </a:t>
            </a:r>
            <a:r>
              <a:rPr lang="en-US" b="1" dirty="0" err="1" smtClean="0"/>
              <a:t>vojske</a:t>
            </a:r>
            <a:r>
              <a:rPr lang="en-US" b="1" dirty="0" smtClean="0"/>
              <a:t> u </a:t>
            </a:r>
            <a:r>
              <a:rPr lang="en-US" b="1" dirty="0" err="1" smtClean="0"/>
              <a:t>Valjevo</a:t>
            </a:r>
            <a:r>
              <a:rPr lang="en-US" b="1" dirty="0" smtClean="0"/>
              <a:t> </a:t>
            </a:r>
            <a:r>
              <a:rPr lang="en-US" b="1" dirty="0" err="1" smtClean="0"/>
              <a:t>zatečena</a:t>
            </a:r>
            <a:r>
              <a:rPr lang="en-US" b="1" dirty="0" smtClean="0"/>
              <a:t> je </a:t>
            </a:r>
            <a:r>
              <a:rPr lang="en-US" b="1" dirty="0" err="1" smtClean="0"/>
              <a:t>stravična</a:t>
            </a:r>
            <a:r>
              <a:rPr lang="en-US" b="1" dirty="0" smtClean="0"/>
              <a:t> </a:t>
            </a:r>
            <a:r>
              <a:rPr lang="en-US" b="1" dirty="0" err="1" smtClean="0"/>
              <a:t>slika</a:t>
            </a:r>
            <a:r>
              <a:rPr lang="sr-Latn-CS" b="1" dirty="0" smtClean="0"/>
              <a:t>:</a:t>
            </a:r>
            <a:r>
              <a:rPr lang="en-US" b="1" dirty="0" smtClean="0"/>
              <a:t> </a:t>
            </a:r>
            <a:r>
              <a:rPr lang="en-US" b="1" dirty="0" err="1" smtClean="0"/>
              <a:t>Austrougari</a:t>
            </a:r>
            <a:r>
              <a:rPr lang="en-US" b="1" dirty="0" smtClean="0"/>
              <a:t> </a:t>
            </a:r>
            <a:r>
              <a:rPr lang="en-US" b="1" dirty="0" err="1" smtClean="0"/>
              <a:t>su</a:t>
            </a:r>
            <a:r>
              <a:rPr lang="en-US" b="1" dirty="0" smtClean="0"/>
              <a:t> </a:t>
            </a:r>
            <a:r>
              <a:rPr lang="en-US" b="1" dirty="0" err="1" smtClean="0"/>
              <a:t>razrušili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opljačkali</a:t>
            </a:r>
            <a:r>
              <a:rPr lang="en-US" b="1" dirty="0" smtClean="0"/>
              <a:t> </a:t>
            </a:r>
            <a:r>
              <a:rPr lang="en-US" b="1" dirty="0" err="1" smtClean="0"/>
              <a:t>sve</a:t>
            </a:r>
            <a:r>
              <a:rPr lang="en-US" b="1" dirty="0" smtClean="0"/>
              <a:t> </a:t>
            </a:r>
            <a:r>
              <a:rPr lang="en-US" b="1" dirty="0" err="1" smtClean="0"/>
              <a:t>što</a:t>
            </a:r>
            <a:r>
              <a:rPr lang="en-US" b="1" dirty="0" smtClean="0"/>
              <a:t> </a:t>
            </a:r>
            <a:r>
              <a:rPr lang="en-US" b="1" dirty="0" err="1" smtClean="0"/>
              <a:t>su</a:t>
            </a:r>
            <a:r>
              <a:rPr lang="en-US" b="1" dirty="0" smtClean="0"/>
              <a:t> </a:t>
            </a:r>
            <a:r>
              <a:rPr lang="en-US" b="1" dirty="0" err="1" smtClean="0"/>
              <a:t>mogli</a:t>
            </a:r>
            <a:r>
              <a:rPr lang="en-US" b="1" dirty="0" smtClean="0"/>
              <a:t>, a </a:t>
            </a:r>
            <a:r>
              <a:rPr lang="en-US" b="1" dirty="0" err="1" smtClean="0"/>
              <a:t>zauzvrat</a:t>
            </a:r>
            <a:r>
              <a:rPr lang="en-US" b="1" dirty="0" smtClean="0"/>
              <a:t> </a:t>
            </a:r>
            <a:r>
              <a:rPr lang="en-US" b="1" dirty="0" err="1" smtClean="0"/>
              <a:t>su</a:t>
            </a:r>
            <a:r>
              <a:rPr lang="en-US" b="1" dirty="0" smtClean="0"/>
              <a:t> </a:t>
            </a:r>
            <a:r>
              <a:rPr lang="en-US" b="1" dirty="0" err="1" smtClean="0"/>
              <a:t>ostavili</a:t>
            </a:r>
            <a:r>
              <a:rPr lang="en-US" b="1" dirty="0" smtClean="0"/>
              <a:t> </a:t>
            </a:r>
            <a:r>
              <a:rPr lang="en-US" b="1" dirty="0" err="1" smtClean="0"/>
              <a:t>nesahranjene</a:t>
            </a:r>
            <a:r>
              <a:rPr lang="en-US" b="1" dirty="0" smtClean="0"/>
              <a:t> </a:t>
            </a:r>
            <a:r>
              <a:rPr lang="en-US" b="1" dirty="0" err="1" smtClean="0"/>
              <a:t>leševe</a:t>
            </a:r>
            <a:r>
              <a:rPr lang="sr-Latn-CS" b="1" dirty="0" smtClean="0"/>
              <a:t> (oko 3000)</a:t>
            </a:r>
            <a:r>
              <a:rPr lang="en-US" b="1" dirty="0" smtClean="0"/>
              <a:t>, </a:t>
            </a:r>
            <a:r>
              <a:rPr lang="en-US" b="1" dirty="0" err="1" smtClean="0"/>
              <a:t>gomile</a:t>
            </a:r>
            <a:r>
              <a:rPr lang="en-US" b="1" dirty="0" smtClean="0"/>
              <a:t> </a:t>
            </a:r>
            <a:r>
              <a:rPr lang="sr-Latn-CS" b="1" dirty="0" smtClean="0"/>
              <a:t>uginulih životinja</a:t>
            </a:r>
            <a:r>
              <a:rPr lang="en-US" b="1" dirty="0" smtClean="0"/>
              <a:t> </a:t>
            </a:r>
            <a:r>
              <a:rPr lang="en-US" b="1" dirty="0" err="1" smtClean="0"/>
              <a:t>po</a:t>
            </a:r>
            <a:r>
              <a:rPr lang="en-US" b="1" dirty="0" smtClean="0"/>
              <a:t> </a:t>
            </a:r>
            <a:r>
              <a:rPr lang="en-US" b="1" dirty="0" err="1" smtClean="0"/>
              <a:t>gradskim</a:t>
            </a:r>
            <a:r>
              <a:rPr lang="en-US" b="1" dirty="0" smtClean="0"/>
              <a:t> </a:t>
            </a:r>
            <a:r>
              <a:rPr lang="en-US" b="1" dirty="0" err="1" smtClean="0"/>
              <a:t>ulicama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sr-Latn-CS" b="1" dirty="0" smtClean="0">
                <a:solidFill>
                  <a:srgbClr val="FF0000"/>
                </a:solidFill>
              </a:rPr>
              <a:t>3500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hiljade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svojih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bolesnika</a:t>
            </a:r>
            <a:r>
              <a:rPr lang="sr-Latn-CS" b="1" dirty="0" smtClean="0">
                <a:solidFill>
                  <a:srgbClr val="FF0000"/>
                </a:solidFill>
              </a:rPr>
              <a:t> od pegavog tifusa.</a:t>
            </a:r>
            <a:r>
              <a:rPr lang="en-US" b="1" dirty="0" smtClean="0"/>
              <a:t>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sr-Latn-CS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USLOVI U KOJIMA SE POJAVILA EPIDEMIJA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37682"/>
          </a:xfrm>
        </p:spPr>
        <p:txBody>
          <a:bodyPr>
            <a:normAutofit/>
          </a:bodyPr>
          <a:lstStyle/>
          <a:p>
            <a:pPr algn="just"/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Mnogi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savremeni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istoričari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veruju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neprijatelj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nakon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neuspeha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frontu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namerno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ostavio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svojevrsnog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Trojanskog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konja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odnosno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protiv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Srbije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počeo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neku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vrstu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bakteriološkog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rata,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zabranjenog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tadašnjim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ali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današnjim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ratnim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konvencijama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C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USLOVI U KOJIMA SE POJAVILA EPIDEMIJA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Ni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1912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/1913.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godine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teritoriji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Srbije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ije bilo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obolelih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pegavog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tifusa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knjigama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umrlih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ne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pominje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pegavac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kao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uzrok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smrti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Međutim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pegavi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tifus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kao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stalno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obolenje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bio je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prisutan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delovima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Otomanske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imperije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izolovanim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područjima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ali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ga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lekari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Komandi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srpske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vojske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nisu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predviđali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kao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preteću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epidemiju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tokom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oružanog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sukoba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srpskoj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vojsci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pegavi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tifus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kao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pojedinačno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obolenje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zabeležen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kod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Jedrena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prvom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balkanskom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ratu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Kosta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Todorović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koji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sam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oboleo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njega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utvrdio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turski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zarobljenici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bili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izvor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zaraze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596</TotalTime>
  <Words>1983</Words>
  <Application>Microsoft Office PowerPoint</Application>
  <PresentationFormat>On-screen Show (4:3)</PresentationFormat>
  <Paragraphs>139</Paragraphs>
  <Slides>39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Apex</vt:lpstr>
      <vt:lpstr>EPIDEMIJA PEGAVOG TIFUSA 1914/1915. U SRBIJI</vt:lpstr>
      <vt:lpstr>Slide 2</vt:lpstr>
      <vt:lpstr>I SVETSKI RAT</vt:lpstr>
      <vt:lpstr>SRBIJA U I SVETSKOM RATU</vt:lpstr>
      <vt:lpstr>SRBIJA U PRVOM SVETSKOM RATU</vt:lpstr>
      <vt:lpstr>POČETAK EPIDEMIJE</vt:lpstr>
      <vt:lpstr>USLOVI U KOJIMA SE POJAVILA EPIDEMIJA</vt:lpstr>
      <vt:lpstr>USLOVI U KOJIMA SE POJAVILA EPIDEMIJA</vt:lpstr>
      <vt:lpstr>USLOVI U KOJIMA SE POJAVILA EPIDEMIJA</vt:lpstr>
      <vt:lpstr>POZNAVANJE EPIDEMIOLOGIJE PEGAVOG TIFUSA U SRBIJI 1914/1915.</vt:lpstr>
      <vt:lpstr>ZNAJE O EPIDEMIOLOGIJI PEGAVOG TIFUSA U SVETU 1914/1915.</vt:lpstr>
      <vt:lpstr>ZNAJE O EPIDEMIOLOGIJI PEGAVOG TIFUSA U SVETU 1914/1915.</vt:lpstr>
      <vt:lpstr>ZNAJE O EPIDEMIOLOGIJI PEGAVOG TIFUSA U SVETU 1914/1915.</vt:lpstr>
      <vt:lpstr>ZNAJE O EPIDEMIOLOGIJI PEGAVOG TIFUSA U SVETU 1914/1915.</vt:lpstr>
      <vt:lpstr>ZNANJE O EPIDEMIOLOGIJI PEGAVOG TIFUSA U SVETU 1914/1915.</vt:lpstr>
      <vt:lpstr>  Valjevska bolnica</vt:lpstr>
      <vt:lpstr>  Valjevska bolnica</vt:lpstr>
      <vt:lpstr> Valjevska bolnica</vt:lpstr>
      <vt:lpstr>Engleska vojna misija</vt:lpstr>
      <vt:lpstr>Engleska vojna misija</vt:lpstr>
      <vt:lpstr>Engleska vojna misija</vt:lpstr>
      <vt:lpstr>Engleska vojna misija</vt:lpstr>
      <vt:lpstr>Engleska vojna misija</vt:lpstr>
      <vt:lpstr>Engleska vojna misija</vt:lpstr>
      <vt:lpstr>Engleska vojna misija</vt:lpstr>
      <vt:lpstr>Srpsko bure</vt:lpstr>
      <vt:lpstr>Srpsko bure</vt:lpstr>
      <vt:lpstr>Mere dr Hantera</vt:lpstr>
      <vt:lpstr>Mere dr Hantera</vt:lpstr>
      <vt:lpstr>Mere dr Hantera</vt:lpstr>
      <vt:lpstr>Mere dr Hantera</vt:lpstr>
      <vt:lpstr>Doprinos dr Ludvika Hiršfelda</vt:lpstr>
      <vt:lpstr>Doprinos dr Ludvika Hiršfelda</vt:lpstr>
      <vt:lpstr>DANAŠNJA ZNANJA O PEGAVOM TIFUSU </vt:lpstr>
      <vt:lpstr>DANAŠNJA ZNANJA O PEGAVOM TIFUSU</vt:lpstr>
      <vt:lpstr>DANAŠNJA ZNANJA O PEGAVOM TIFUSU</vt:lpstr>
      <vt:lpstr>PREVENCIJA I SUZBIJANJE </vt:lpstr>
      <vt:lpstr>AUTOKLAV</vt:lpstr>
      <vt:lpstr>Značaj pegavog tifusa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EPIDEMIJA PEGAVOT TIFUSA 2014/2015. U SRBIJI</dc:title>
  <dc:creator>Natasa Rancic</dc:creator>
  <cp:lastModifiedBy>win7</cp:lastModifiedBy>
  <cp:revision>101</cp:revision>
  <dcterms:created xsi:type="dcterms:W3CDTF">2015-11-23T09:40:56Z</dcterms:created>
  <dcterms:modified xsi:type="dcterms:W3CDTF">2002-01-01T01:06:34Z</dcterms:modified>
</cp:coreProperties>
</file>